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0.xml" ContentType="application/vnd.openxmlformats-officedocument.presentationml.slideLayout+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1.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ppt/slides/slide5.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Default Extension="png" ContentType="image/png"/>
  <Override PartName="/ppt/notesSlides/notesSlide3.xml" ContentType="application/vnd.openxmlformats-officedocument.presentationml.notesSlide+xml"/>
  <Override PartName="/ppt/slides/slide3.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7" r:id="rId1"/>
  </p:sldMasterIdLst>
  <p:notesMasterIdLst>
    <p:notesMasterId r:id="rId16"/>
  </p:notesMasterIdLst>
  <p:sldIdLst>
    <p:sldId id="256" r:id="rId2"/>
    <p:sldId id="257" r:id="rId3"/>
    <p:sldId id="258" r:id="rId4"/>
    <p:sldId id="259" r:id="rId5"/>
    <p:sldId id="260" r:id="rId6"/>
    <p:sldId id="261" r:id="rId7"/>
    <p:sldId id="269" r:id="rId8"/>
    <p:sldId id="262" r:id="rId9"/>
    <p:sldId id="263" r:id="rId10"/>
    <p:sldId id="264" r:id="rId11"/>
    <p:sldId id="265" r:id="rId12"/>
    <p:sldId id="268" r:id="rId13"/>
    <p:sldId id="266" r:id="rId14"/>
    <p:sldId id="267" r:id="rId15"/>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 xmlns:p14="http://schemas.microsoft.com/office/powerpoint/2010/main">
          <a:srgbClr val="FF0000"/>
        </p14:laserClr>
      </p:ext>
      <p:ext uri="{2FDB2607-1784-4EEB-B798-7EB5836EED8A}">
        <p14:showMediaCtrls xmlns="" xmlns:p14="http://schemas.microsoft.com/office/powerpoint/2010/main" val="1"/>
      </p:ext>
    </p:extLst>
  </p:showPr>
  <p:extLst>
    <p:ext uri="{E76CE94A-603C-4142-B9EB-6D1370010A27}">
      <p14:discardImageEditData xmlns="" xmlns:p14="http://schemas.microsoft.com/office/powerpoint/2010/main" val="0"/>
    </p:ext>
    <p:ext uri="{D31A062A-798A-4329-ABDD-BBA856620510}">
      <p14:defaultImageDpi xmlns="" xmlns:p14="http://schemas.microsoft.com/office/powerpoint/2010/main" val="220"/>
    </p:ext>
    <p:ext uri="{FD5EFAAD-0ECE-453E-9831-46B23BE46B34}">
      <p15:chartTrackingRefBased xmlns=""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4992" autoAdjust="0"/>
    <p:restoredTop sz="94660"/>
  </p:normalViewPr>
  <p:slideViewPr>
    <p:cSldViewPr snapToGrid="0">
      <p:cViewPr varScale="1">
        <p:scale>
          <a:sx n="68" d="100"/>
          <a:sy n="68" d="100"/>
        </p:scale>
        <p:origin x="-822" y="-96"/>
      </p:cViewPr>
      <p:guideLst>
        <p:guide orient="horz" pos="2160"/>
        <p:guide pos="3840"/>
      </p:guideLst>
    </p:cSldViewPr>
  </p:slideViewPr>
  <p:notesTextViewPr>
    <p:cViewPr>
      <p:scale>
        <a:sx n="1" d="1"/>
        <a:sy n="1" d="1"/>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notesMaster" Target="notesMasters/notesMaster1.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AU"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660C153-CFC7-47C8-ABE9-9373473361D4}" type="datetimeFigureOut">
              <a:rPr lang="en-AU" smtClean="0"/>
              <a:pPr/>
              <a:t>13/12/2019</a:t>
            </a:fld>
            <a:endParaRPr lang="en-AU"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AU"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AU"/>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AU"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69A12E1D-B735-4DE9-8320-E88C1DAD458B}" type="slidenum">
              <a:rPr lang="en-AU" smtClean="0"/>
              <a:pPr/>
              <a:t>‹#›</a:t>
            </a:fld>
            <a:endParaRPr lang="en-AU" dirty="0"/>
          </a:p>
        </p:txBody>
      </p:sp>
    </p:spTree>
    <p:extLst>
      <p:ext uri="{BB962C8B-B14F-4D97-AF65-F5344CB8AC3E}">
        <p14:creationId xmlns="" xmlns:p14="http://schemas.microsoft.com/office/powerpoint/2010/main" val="129310575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Substance</a:t>
            </a:r>
            <a:r>
              <a:rPr lang="en-GB" baseline="0" dirty="0" smtClean="0"/>
              <a:t> abuse by teens in the United States is associated with negative health effects (</a:t>
            </a:r>
            <a:r>
              <a:rPr lang="nb-NO" baseline="0" dirty="0" smtClean="0"/>
              <a:t>Hussong &amp; Smith, 2018)</a:t>
            </a:r>
            <a:r>
              <a:rPr lang="en-GB" baseline="0" dirty="0" smtClean="0"/>
              <a:t>. If adolescents continue to abuse these substances, their conditions could deteriorate. Adolescents who are in high school are known to consume substances more than any other group.</a:t>
            </a:r>
            <a:endParaRPr lang="en-AU" dirty="0"/>
          </a:p>
        </p:txBody>
      </p:sp>
      <p:sp>
        <p:nvSpPr>
          <p:cNvPr id="4" name="Slide Number Placeholder 3"/>
          <p:cNvSpPr>
            <a:spLocks noGrp="1"/>
          </p:cNvSpPr>
          <p:nvPr>
            <p:ph type="sldNum" sz="quarter" idx="10"/>
          </p:nvPr>
        </p:nvSpPr>
        <p:spPr/>
        <p:txBody>
          <a:bodyPr/>
          <a:lstStyle/>
          <a:p>
            <a:fld id="{69A12E1D-B735-4DE9-8320-E88C1DAD458B}" type="slidenum">
              <a:rPr lang="en-AU" smtClean="0"/>
              <a:pPr/>
              <a:t>2</a:t>
            </a:fld>
            <a:endParaRPr lang="en-AU" dirty="0"/>
          </a:p>
        </p:txBody>
      </p:sp>
    </p:spTree>
    <p:extLst>
      <p:ext uri="{BB962C8B-B14F-4D97-AF65-F5344CB8AC3E}">
        <p14:creationId xmlns="" xmlns:p14="http://schemas.microsoft.com/office/powerpoint/2010/main" val="31504589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latin typeface="Times New Roman" panose="02020603050405020304" pitchFamily="18" charset="0"/>
                <a:cs typeface="Times New Roman" panose="02020603050405020304" pitchFamily="18" charset="0"/>
              </a:rPr>
              <a:t>Substance</a:t>
            </a:r>
            <a:r>
              <a:rPr lang="en-GB" baseline="0" dirty="0" smtClean="0">
                <a:latin typeface="Times New Roman" panose="02020603050405020304" pitchFamily="18" charset="0"/>
                <a:cs typeface="Times New Roman" panose="02020603050405020304" pitchFamily="18" charset="0"/>
              </a:rPr>
              <a:t> abuse among young adults subject them to severe conditions such as depression and addiction (Montgomery &amp; Mantey, 2018). As a result, young adults are unable to concentrate on their academics as well as forming relationships. Society also discourages abuse of adolescents among adolescents for it is attributed to negative effects.</a:t>
            </a:r>
            <a:endParaRPr lang="en-AU" dirty="0">
              <a:latin typeface="Times New Roman" panose="02020603050405020304" pitchFamily="18" charset="0"/>
              <a:cs typeface="Times New Roman" panose="02020603050405020304" pitchFamily="18" charset="0"/>
            </a:endParaRPr>
          </a:p>
        </p:txBody>
      </p:sp>
      <p:sp>
        <p:nvSpPr>
          <p:cNvPr id="4" name="Slide Number Placeholder 3"/>
          <p:cNvSpPr>
            <a:spLocks noGrp="1"/>
          </p:cNvSpPr>
          <p:nvPr>
            <p:ph type="sldNum" sz="quarter" idx="10"/>
          </p:nvPr>
        </p:nvSpPr>
        <p:spPr/>
        <p:txBody>
          <a:bodyPr/>
          <a:lstStyle/>
          <a:p>
            <a:fld id="{69A12E1D-B735-4DE9-8320-E88C1DAD458B}" type="slidenum">
              <a:rPr lang="en-AU" smtClean="0"/>
              <a:pPr/>
              <a:t>3</a:t>
            </a:fld>
            <a:endParaRPr lang="en-AU" dirty="0"/>
          </a:p>
        </p:txBody>
      </p:sp>
    </p:spTree>
    <p:extLst>
      <p:ext uri="{BB962C8B-B14F-4D97-AF65-F5344CB8AC3E}">
        <p14:creationId xmlns="" xmlns:p14="http://schemas.microsoft.com/office/powerpoint/2010/main" val="343767420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latin typeface="Times New Roman" panose="02020603050405020304" pitchFamily="18" charset="0"/>
                <a:cs typeface="Times New Roman" panose="02020603050405020304" pitchFamily="18" charset="0"/>
              </a:rPr>
              <a:t>Neglect</a:t>
            </a:r>
            <a:r>
              <a:rPr lang="en-GB" baseline="0" dirty="0" smtClean="0">
                <a:latin typeface="Times New Roman" panose="02020603050405020304" pitchFamily="18" charset="0"/>
                <a:cs typeface="Times New Roman" panose="02020603050405020304" pitchFamily="18" charset="0"/>
              </a:rPr>
              <a:t> among the adolescents can make them feel desperate and lonely. Anxiety and depression may force adolescents to turn into substances, and this may force them to have suicidal thoughts (</a:t>
            </a:r>
            <a:r>
              <a:rPr lang="nb-NO" baseline="0" dirty="0" smtClean="0">
                <a:latin typeface="Times New Roman" panose="02020603050405020304" pitchFamily="18" charset="0"/>
                <a:cs typeface="Times New Roman" panose="02020603050405020304" pitchFamily="18" charset="0"/>
              </a:rPr>
              <a:t>Hussong &amp; Smith,  2018)</a:t>
            </a:r>
            <a:r>
              <a:rPr lang="en-GB" baseline="0" dirty="0" smtClean="0">
                <a:latin typeface="Times New Roman" panose="02020603050405020304" pitchFamily="18" charset="0"/>
                <a:cs typeface="Times New Roman" panose="02020603050405020304" pitchFamily="18" charset="0"/>
              </a:rPr>
              <a:t>. Peer pressure from the media and fellow peers may also force adolescents to abuse drugs. Some of the chronic conditions such as diabetes, hypertension and stroke may also force adolescents to turn into substances after depression.</a:t>
            </a:r>
            <a:endParaRPr lang="en-AU" baseline="0" dirty="0" smtClean="0">
              <a:latin typeface="Times New Roman" panose="02020603050405020304" pitchFamily="18" charset="0"/>
              <a:cs typeface="Times New Roman" panose="02020603050405020304" pitchFamily="18" charset="0"/>
            </a:endParaRPr>
          </a:p>
        </p:txBody>
      </p:sp>
      <p:sp>
        <p:nvSpPr>
          <p:cNvPr id="4" name="Slide Number Placeholder 3"/>
          <p:cNvSpPr>
            <a:spLocks noGrp="1"/>
          </p:cNvSpPr>
          <p:nvPr>
            <p:ph type="sldNum" sz="quarter" idx="10"/>
          </p:nvPr>
        </p:nvSpPr>
        <p:spPr/>
        <p:txBody>
          <a:bodyPr/>
          <a:lstStyle/>
          <a:p>
            <a:fld id="{69A12E1D-B735-4DE9-8320-E88C1DAD458B}" type="slidenum">
              <a:rPr lang="en-AU" smtClean="0"/>
              <a:pPr/>
              <a:t>4</a:t>
            </a:fld>
            <a:endParaRPr lang="en-AU" dirty="0"/>
          </a:p>
        </p:txBody>
      </p:sp>
    </p:spTree>
    <p:extLst>
      <p:ext uri="{BB962C8B-B14F-4D97-AF65-F5344CB8AC3E}">
        <p14:creationId xmlns="" xmlns:p14="http://schemas.microsoft.com/office/powerpoint/2010/main" val="415467540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latin typeface="Times New Roman" panose="02020603050405020304" pitchFamily="18" charset="0"/>
                <a:cs typeface="Times New Roman" panose="02020603050405020304" pitchFamily="18" charset="0"/>
              </a:rPr>
              <a:t>Poverty</a:t>
            </a:r>
            <a:r>
              <a:rPr lang="en-GB" baseline="0" dirty="0" smtClean="0">
                <a:latin typeface="Times New Roman" panose="02020603050405020304" pitchFamily="18" charset="0"/>
                <a:cs typeface="Times New Roman" panose="02020603050405020304" pitchFamily="18" charset="0"/>
              </a:rPr>
              <a:t> among adolescents can lead to depression, which later leads to heavy consumption of substances. Young adults are likely to suffer from lack of self-esteem. As a result, they make be teased by their friends, and as such, they may turn into substances abuse. Traumas may also lead to substance among young adults since they battle the fact that they have been diagnosed with the chronic conditions, which have no full treatment.</a:t>
            </a:r>
          </a:p>
        </p:txBody>
      </p:sp>
      <p:sp>
        <p:nvSpPr>
          <p:cNvPr id="4" name="Slide Number Placeholder 3"/>
          <p:cNvSpPr>
            <a:spLocks noGrp="1"/>
          </p:cNvSpPr>
          <p:nvPr>
            <p:ph type="sldNum" sz="quarter" idx="10"/>
          </p:nvPr>
        </p:nvSpPr>
        <p:spPr/>
        <p:txBody>
          <a:bodyPr/>
          <a:lstStyle/>
          <a:p>
            <a:fld id="{69A12E1D-B735-4DE9-8320-E88C1DAD458B}" type="slidenum">
              <a:rPr lang="en-AU" smtClean="0"/>
              <a:pPr/>
              <a:t>5</a:t>
            </a:fld>
            <a:endParaRPr lang="en-AU" dirty="0"/>
          </a:p>
        </p:txBody>
      </p:sp>
    </p:spTree>
    <p:extLst>
      <p:ext uri="{BB962C8B-B14F-4D97-AF65-F5344CB8AC3E}">
        <p14:creationId xmlns="" xmlns:p14="http://schemas.microsoft.com/office/powerpoint/2010/main" val="323061982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dirty="0" smtClean="0">
                <a:latin typeface="Times New Roman" panose="02020603050405020304" pitchFamily="18" charset="0"/>
                <a:cs typeface="Times New Roman" panose="02020603050405020304" pitchFamily="18" charset="0"/>
              </a:rPr>
              <a:t>Substanc</a:t>
            </a:r>
            <a:r>
              <a:rPr lang="en-GB" sz="1200" baseline="0" dirty="0" smtClean="0">
                <a:latin typeface="Times New Roman" panose="02020603050405020304" pitchFamily="18" charset="0"/>
                <a:cs typeface="Times New Roman" panose="02020603050405020304" pitchFamily="18" charset="0"/>
              </a:rPr>
              <a:t>es abuse among the young adults have continued to increase as a result of media pressure and peer pressure (Montgomery &amp; Mantey, 2018). Parties trigger the consumption of substances since young adults are unable to handle peer pressure. It is imperative for adolescents to understand the effects of abusing substances. </a:t>
            </a:r>
            <a:endParaRPr lang="en-AU" sz="1200" dirty="0">
              <a:latin typeface="Times New Roman" panose="02020603050405020304" pitchFamily="18" charset="0"/>
              <a:cs typeface="Times New Roman" panose="02020603050405020304" pitchFamily="18" charset="0"/>
            </a:endParaRPr>
          </a:p>
        </p:txBody>
      </p:sp>
      <p:sp>
        <p:nvSpPr>
          <p:cNvPr id="4" name="Slide Number Placeholder 3"/>
          <p:cNvSpPr>
            <a:spLocks noGrp="1"/>
          </p:cNvSpPr>
          <p:nvPr>
            <p:ph type="sldNum" sz="quarter" idx="10"/>
          </p:nvPr>
        </p:nvSpPr>
        <p:spPr/>
        <p:txBody>
          <a:bodyPr/>
          <a:lstStyle/>
          <a:p>
            <a:fld id="{69A12E1D-B735-4DE9-8320-E88C1DAD458B}" type="slidenum">
              <a:rPr lang="en-AU" smtClean="0"/>
              <a:pPr/>
              <a:t>6</a:t>
            </a:fld>
            <a:endParaRPr lang="en-AU" dirty="0"/>
          </a:p>
        </p:txBody>
      </p:sp>
    </p:spTree>
    <p:extLst>
      <p:ext uri="{BB962C8B-B14F-4D97-AF65-F5344CB8AC3E}">
        <p14:creationId xmlns="" xmlns:p14="http://schemas.microsoft.com/office/powerpoint/2010/main" val="117193909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latin typeface="Times New Roman" panose="02020603050405020304" pitchFamily="18" charset="0"/>
                <a:cs typeface="Times New Roman" panose="02020603050405020304" pitchFamily="18" charset="0"/>
              </a:rPr>
              <a:t>Th</a:t>
            </a:r>
            <a:r>
              <a:rPr lang="en-GB" baseline="0" dirty="0" smtClean="0">
                <a:latin typeface="Times New Roman" panose="02020603050405020304" pitchFamily="18" charset="0"/>
                <a:cs typeface="Times New Roman" panose="02020603050405020304" pitchFamily="18" charset="0"/>
              </a:rPr>
              <a:t>e prevalence of substance use and abuse among teens have continued to increase as a result of media and peer pressure (Montgomery &amp; Mantey, 2018). Social media platforms can be used to increase awareness among the teens. As a result, alcohol disorders will be significantly be reduced.</a:t>
            </a:r>
            <a:endParaRPr lang="en-AU" dirty="0">
              <a:latin typeface="Times New Roman" panose="02020603050405020304" pitchFamily="18" charset="0"/>
              <a:cs typeface="Times New Roman" panose="02020603050405020304" pitchFamily="18" charset="0"/>
            </a:endParaRPr>
          </a:p>
        </p:txBody>
      </p:sp>
      <p:sp>
        <p:nvSpPr>
          <p:cNvPr id="4" name="Slide Number Placeholder 3"/>
          <p:cNvSpPr>
            <a:spLocks noGrp="1"/>
          </p:cNvSpPr>
          <p:nvPr>
            <p:ph type="sldNum" sz="quarter" idx="10"/>
          </p:nvPr>
        </p:nvSpPr>
        <p:spPr/>
        <p:txBody>
          <a:bodyPr/>
          <a:lstStyle/>
          <a:p>
            <a:fld id="{69A12E1D-B735-4DE9-8320-E88C1DAD458B}" type="slidenum">
              <a:rPr lang="en-AU" smtClean="0"/>
              <a:pPr/>
              <a:t>7</a:t>
            </a:fld>
            <a:endParaRPr lang="en-AU" dirty="0"/>
          </a:p>
        </p:txBody>
      </p:sp>
    </p:spTree>
    <p:extLst>
      <p:ext uri="{BB962C8B-B14F-4D97-AF65-F5344CB8AC3E}">
        <p14:creationId xmlns="" xmlns:p14="http://schemas.microsoft.com/office/powerpoint/2010/main" val="366007410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latin typeface="Times New Roman" panose="02020603050405020304" pitchFamily="18" charset="0"/>
                <a:cs typeface="Times New Roman" panose="02020603050405020304" pitchFamily="18" charset="0"/>
              </a:rPr>
              <a:t>Th</a:t>
            </a:r>
            <a:r>
              <a:rPr lang="en-GB" baseline="0" dirty="0" smtClean="0">
                <a:latin typeface="Times New Roman" panose="02020603050405020304" pitchFamily="18" charset="0"/>
                <a:cs typeface="Times New Roman" panose="02020603050405020304" pitchFamily="18" charset="0"/>
              </a:rPr>
              <a:t>e healthcare practitioner has a vital role as far as abusing substances among young adults (Vaughn et al., 2018). Healthcare givers are expected to provide treatment, counselling and conducting screening questions. Healthcare givers should be able to reduce the prevalence of substance abuse among the young adults. </a:t>
            </a:r>
          </a:p>
        </p:txBody>
      </p:sp>
      <p:sp>
        <p:nvSpPr>
          <p:cNvPr id="4" name="Slide Number Placeholder 3"/>
          <p:cNvSpPr>
            <a:spLocks noGrp="1"/>
          </p:cNvSpPr>
          <p:nvPr>
            <p:ph type="sldNum" sz="quarter" idx="10"/>
          </p:nvPr>
        </p:nvSpPr>
        <p:spPr/>
        <p:txBody>
          <a:bodyPr/>
          <a:lstStyle/>
          <a:p>
            <a:fld id="{69A12E1D-B735-4DE9-8320-E88C1DAD458B}" type="slidenum">
              <a:rPr lang="en-AU" smtClean="0"/>
              <a:pPr/>
              <a:t>8</a:t>
            </a:fld>
            <a:endParaRPr lang="en-AU" dirty="0"/>
          </a:p>
        </p:txBody>
      </p:sp>
    </p:spTree>
    <p:extLst>
      <p:ext uri="{BB962C8B-B14F-4D97-AF65-F5344CB8AC3E}">
        <p14:creationId xmlns="" xmlns:p14="http://schemas.microsoft.com/office/powerpoint/2010/main" val="7557703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latin typeface="Times New Roman" panose="02020603050405020304" pitchFamily="18" charset="0"/>
                <a:cs typeface="Times New Roman" panose="02020603050405020304" pitchFamily="18" charset="0"/>
              </a:rPr>
              <a:t>Young</a:t>
            </a:r>
            <a:r>
              <a:rPr lang="en-GB" baseline="0" dirty="0" smtClean="0">
                <a:latin typeface="Times New Roman" panose="02020603050405020304" pitchFamily="18" charset="0"/>
                <a:cs typeface="Times New Roman" panose="02020603050405020304" pitchFamily="18" charset="0"/>
              </a:rPr>
              <a:t> adults who abuse substances are likely to suffer from some common signs. According to Vaughn et al. (2018), conditions such as dizziness, fatigue, isolation govern substance abusers. Young adults are unable to live and enjoy their social life, especially at school and at home. </a:t>
            </a:r>
            <a:endParaRPr lang="en-AU" dirty="0">
              <a:latin typeface="Times New Roman" panose="02020603050405020304" pitchFamily="18" charset="0"/>
              <a:cs typeface="Times New Roman" panose="02020603050405020304" pitchFamily="18" charset="0"/>
            </a:endParaRPr>
          </a:p>
        </p:txBody>
      </p:sp>
      <p:sp>
        <p:nvSpPr>
          <p:cNvPr id="4" name="Slide Number Placeholder 3"/>
          <p:cNvSpPr>
            <a:spLocks noGrp="1"/>
          </p:cNvSpPr>
          <p:nvPr>
            <p:ph type="sldNum" sz="quarter" idx="10"/>
          </p:nvPr>
        </p:nvSpPr>
        <p:spPr/>
        <p:txBody>
          <a:bodyPr/>
          <a:lstStyle/>
          <a:p>
            <a:fld id="{69A12E1D-B735-4DE9-8320-E88C1DAD458B}" type="slidenum">
              <a:rPr lang="en-AU" smtClean="0"/>
              <a:pPr/>
              <a:t>9</a:t>
            </a:fld>
            <a:endParaRPr lang="en-AU" dirty="0"/>
          </a:p>
        </p:txBody>
      </p:sp>
    </p:spTree>
    <p:extLst>
      <p:ext uri="{BB962C8B-B14F-4D97-AF65-F5344CB8AC3E}">
        <p14:creationId xmlns="" xmlns:p14="http://schemas.microsoft.com/office/powerpoint/2010/main" val="170453978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latin typeface="Times New Roman" panose="02020603050405020304" pitchFamily="18" charset="0"/>
                <a:cs typeface="Times New Roman" panose="02020603050405020304" pitchFamily="18" charset="0"/>
              </a:rPr>
              <a:t>Providing</a:t>
            </a:r>
            <a:r>
              <a:rPr lang="en-GB" baseline="0" dirty="0" smtClean="0">
                <a:latin typeface="Times New Roman" panose="02020603050405020304" pitchFamily="18" charset="0"/>
                <a:cs typeface="Times New Roman" panose="02020603050405020304" pitchFamily="18" charset="0"/>
              </a:rPr>
              <a:t> moral guidance is vital in addressing or reducing cases related to substance use and abuse among young adult substances. It is also important to create awareness, especially on the effects of substance use and drug abuse (Montgomery &amp; Mantey, 2018). The providence of mental and physical therapies are also essential especially to abusers who have severe conditions.</a:t>
            </a:r>
            <a:endParaRPr lang="en-AU" dirty="0">
              <a:latin typeface="Times New Roman" panose="02020603050405020304" pitchFamily="18" charset="0"/>
              <a:cs typeface="Times New Roman" panose="02020603050405020304" pitchFamily="18" charset="0"/>
            </a:endParaRPr>
          </a:p>
        </p:txBody>
      </p:sp>
      <p:sp>
        <p:nvSpPr>
          <p:cNvPr id="4" name="Slide Number Placeholder 3"/>
          <p:cNvSpPr>
            <a:spLocks noGrp="1"/>
          </p:cNvSpPr>
          <p:nvPr>
            <p:ph type="sldNum" sz="quarter" idx="10"/>
          </p:nvPr>
        </p:nvSpPr>
        <p:spPr/>
        <p:txBody>
          <a:bodyPr/>
          <a:lstStyle/>
          <a:p>
            <a:fld id="{69A12E1D-B735-4DE9-8320-E88C1DAD458B}" type="slidenum">
              <a:rPr lang="en-AU" smtClean="0"/>
              <a:pPr/>
              <a:t>10</a:t>
            </a:fld>
            <a:endParaRPr lang="en-AU" dirty="0"/>
          </a:p>
        </p:txBody>
      </p:sp>
    </p:spTree>
    <p:extLst>
      <p:ext uri="{BB962C8B-B14F-4D97-AF65-F5344CB8AC3E}">
        <p14:creationId xmlns="" xmlns:p14="http://schemas.microsoft.com/office/powerpoint/2010/main" val="294695470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latin typeface="Times New Roman" panose="02020603050405020304" pitchFamily="18" charset="0"/>
                <a:cs typeface="Times New Roman" panose="02020603050405020304" pitchFamily="18" charset="0"/>
              </a:rPr>
              <a:t>Helplines</a:t>
            </a:r>
            <a:r>
              <a:rPr lang="en-GB" baseline="0" dirty="0" smtClean="0">
                <a:latin typeface="Times New Roman" panose="02020603050405020304" pitchFamily="18" charset="0"/>
                <a:cs typeface="Times New Roman" panose="02020603050405020304" pitchFamily="18" charset="0"/>
              </a:rPr>
              <a:t> are vital since young adults can easily use them to call after conditions become severe. Nurses should also act as advocates, and as such, this will reduce the prevalence of the issue. Role models as well as rehabilitation centres in society are also important resources that can be used in addressing the issue. </a:t>
            </a:r>
            <a:endParaRPr lang="en-AU" dirty="0">
              <a:latin typeface="Times New Roman" panose="02020603050405020304" pitchFamily="18" charset="0"/>
              <a:cs typeface="Times New Roman" panose="02020603050405020304" pitchFamily="18" charset="0"/>
            </a:endParaRPr>
          </a:p>
        </p:txBody>
      </p:sp>
      <p:sp>
        <p:nvSpPr>
          <p:cNvPr id="4" name="Slide Number Placeholder 3"/>
          <p:cNvSpPr>
            <a:spLocks noGrp="1"/>
          </p:cNvSpPr>
          <p:nvPr>
            <p:ph type="sldNum" sz="quarter" idx="10"/>
          </p:nvPr>
        </p:nvSpPr>
        <p:spPr/>
        <p:txBody>
          <a:bodyPr/>
          <a:lstStyle/>
          <a:p>
            <a:fld id="{69A12E1D-B735-4DE9-8320-E88C1DAD458B}" type="slidenum">
              <a:rPr lang="en-AU" smtClean="0"/>
              <a:pPr/>
              <a:t>12</a:t>
            </a:fld>
            <a:endParaRPr lang="en-AU" dirty="0"/>
          </a:p>
        </p:txBody>
      </p:sp>
    </p:spTree>
    <p:extLst>
      <p:ext uri="{BB962C8B-B14F-4D97-AF65-F5344CB8AC3E}">
        <p14:creationId xmlns="" xmlns:p14="http://schemas.microsoft.com/office/powerpoint/2010/main" val="23935551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latin typeface="Times New Roman" panose="02020603050405020304" pitchFamily="18" charset="0"/>
                <a:cs typeface="Times New Roman" panose="02020603050405020304" pitchFamily="18" charset="0"/>
              </a:rPr>
              <a:t>Substance use and drug abuse is</a:t>
            </a:r>
            <a:r>
              <a:rPr lang="en-GB" baseline="0" dirty="0" smtClean="0">
                <a:latin typeface="Times New Roman" panose="02020603050405020304" pitchFamily="18" charset="0"/>
                <a:cs typeface="Times New Roman" panose="02020603050405020304" pitchFamily="18" charset="0"/>
              </a:rPr>
              <a:t> attributed to mental disorders as well as depression, which can affect their development as well as academics. In addition, it is important for society to educate young adults against substances to promote their health conditions as well as their development.</a:t>
            </a:r>
            <a:endParaRPr lang="en-AU" dirty="0">
              <a:latin typeface="Times New Roman" panose="02020603050405020304" pitchFamily="18" charset="0"/>
              <a:cs typeface="Times New Roman" panose="02020603050405020304" pitchFamily="18" charset="0"/>
            </a:endParaRPr>
          </a:p>
        </p:txBody>
      </p:sp>
      <p:sp>
        <p:nvSpPr>
          <p:cNvPr id="4" name="Slide Number Placeholder 3"/>
          <p:cNvSpPr>
            <a:spLocks noGrp="1"/>
          </p:cNvSpPr>
          <p:nvPr>
            <p:ph type="sldNum" sz="quarter" idx="10"/>
          </p:nvPr>
        </p:nvSpPr>
        <p:spPr/>
        <p:txBody>
          <a:bodyPr/>
          <a:lstStyle/>
          <a:p>
            <a:fld id="{69A12E1D-B735-4DE9-8320-E88C1DAD458B}" type="slidenum">
              <a:rPr lang="en-AU" smtClean="0"/>
              <a:pPr/>
              <a:t>13</a:t>
            </a:fld>
            <a:endParaRPr lang="en-AU" dirty="0"/>
          </a:p>
        </p:txBody>
      </p:sp>
    </p:spTree>
    <p:extLst>
      <p:ext uri="{BB962C8B-B14F-4D97-AF65-F5344CB8AC3E}">
        <p14:creationId xmlns="" xmlns:p14="http://schemas.microsoft.com/office/powerpoint/2010/main" val="230637008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16" name="Group 15"/>
          <p:cNvGrpSpPr/>
          <p:nvPr/>
        </p:nvGrpSpPr>
        <p:grpSpPr>
          <a:xfrm>
            <a:off x="0" y="-8467"/>
            <a:ext cx="12192000" cy="6866467"/>
            <a:chOff x="0" y="-8467"/>
            <a:chExt cx="12192000" cy="6866467"/>
          </a:xfrm>
        </p:grpSpPr>
        <p:sp>
          <p:nvSpPr>
            <p:cNvPr id="15" name="Freeform 14"/>
            <p:cNvSpPr/>
            <p:nvPr/>
          </p:nvSpPr>
          <p:spPr>
            <a:xfrm>
              <a:off x="0" y="-7862"/>
              <a:ext cx="863600" cy="5698067"/>
            </a:xfrm>
            <a:custGeom>
              <a:avLst/>
              <a:gdLst/>
              <a:ahLst/>
              <a:cxnLst/>
              <a:rect l="l" t="t" r="r" b="b"/>
              <a:pathLst>
                <a:path w="863600" h="5698067">
                  <a:moveTo>
                    <a:pt x="0" y="8467"/>
                  </a:moveTo>
                  <a:lnTo>
                    <a:pt x="863600" y="0"/>
                  </a:lnTo>
                  <a:lnTo>
                    <a:pt x="863600" y="16934"/>
                  </a:lnTo>
                  <a:lnTo>
                    <a:pt x="0" y="5698067"/>
                  </a:lnTo>
                  <a:lnTo>
                    <a:pt x="0" y="8467"/>
                  </a:lnTo>
                  <a:close/>
                </a:path>
              </a:pathLst>
            </a:custGeom>
            <a:solidFill>
              <a:schemeClr val="accent1">
                <a:alpha val="70000"/>
              </a:schemeClr>
            </a:solidFill>
            <a:ln>
              <a:noFill/>
            </a:ln>
            <a:effectLst/>
          </p:spPr>
          <p:style>
            <a:lnRef idx="1">
              <a:schemeClr val="accent1"/>
            </a:lnRef>
            <a:fillRef idx="3">
              <a:schemeClr val="accent1"/>
            </a:fillRef>
            <a:effectRef idx="2">
              <a:schemeClr val="accent1"/>
            </a:effectRef>
            <a:fontRef idx="minor">
              <a:schemeClr val="lt1"/>
            </a:fontRef>
          </p:style>
        </p:sp>
        <p:cxnSp>
          <p:nvCxnSpPr>
            <p:cNvPr id="19" name="Straight Connector 18"/>
            <p:cNvCxnSpPr/>
            <p:nvPr/>
          </p:nvCxnSpPr>
          <p:spPr>
            <a:xfrm>
              <a:off x="9371012" y="0"/>
              <a:ext cx="1219200" cy="6858000"/>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flipH="1">
              <a:off x="7425267" y="3681413"/>
              <a:ext cx="4763558" cy="3176587"/>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sp>
          <p:nvSpPr>
            <p:cNvPr id="21"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2"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Isosceles Triangle 22"/>
            <p:cNvSpPr/>
            <p:nvPr/>
          </p:nvSpPr>
          <p:spPr>
            <a:xfrm>
              <a:off x="8932333" y="3048000"/>
              <a:ext cx="3259667" cy="3810000"/>
            </a:xfrm>
            <a:prstGeom prst="triangle">
              <a:avLst>
                <a:gd name="adj" fmla="val 100000"/>
              </a:avLst>
            </a:pr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1">
                <a:lumMod val="75000"/>
                <a:alpha val="5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2">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2">
                <a:lumMod val="75000"/>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10371666" y="3589867"/>
              <a:ext cx="1817159" cy="3268133"/>
            </a:xfrm>
            <a:prstGeom prst="triangle">
              <a:avLst>
                <a:gd name="adj" fmla="val 100000"/>
              </a:avLst>
            </a:pr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CFB85EA0-D4E5-4726-BD19-FE45F8715A4B}" type="datetimeFigureOut">
              <a:rPr lang="en-AU" smtClean="0"/>
              <a:pPr/>
              <a:t>13/12/2019</a:t>
            </a:fld>
            <a:endParaRPr lang="en-AU" dirty="0"/>
          </a:p>
        </p:txBody>
      </p:sp>
      <p:sp>
        <p:nvSpPr>
          <p:cNvPr id="5" name="Footer Placeholder 4"/>
          <p:cNvSpPr>
            <a:spLocks noGrp="1"/>
          </p:cNvSpPr>
          <p:nvPr>
            <p:ph type="ftr" sz="quarter" idx="11"/>
          </p:nvPr>
        </p:nvSpPr>
        <p:spPr/>
        <p:txBody>
          <a:bodyPr/>
          <a:lstStyle/>
          <a:p>
            <a:endParaRPr lang="en-AU" dirty="0"/>
          </a:p>
        </p:txBody>
      </p:sp>
      <p:sp>
        <p:nvSpPr>
          <p:cNvPr id="6" name="Slide Number Placeholder 5"/>
          <p:cNvSpPr>
            <a:spLocks noGrp="1"/>
          </p:cNvSpPr>
          <p:nvPr>
            <p:ph type="sldNum" sz="quarter" idx="12"/>
          </p:nvPr>
        </p:nvSpPr>
        <p:spPr/>
        <p:txBody>
          <a:bodyPr/>
          <a:lstStyle/>
          <a:p>
            <a:fld id="{BD525060-6DED-4342-8EFE-3D3C1F65A171}" type="slidenum">
              <a:rPr lang="en-AU" smtClean="0"/>
              <a:pPr/>
              <a:t>‹#›</a:t>
            </a:fld>
            <a:endParaRPr lang="en-AU" dirty="0"/>
          </a:p>
        </p:txBody>
      </p:sp>
    </p:spTree>
    <p:extLst>
      <p:ext uri="{BB962C8B-B14F-4D97-AF65-F5344CB8AC3E}">
        <p14:creationId xmlns="" xmlns:p14="http://schemas.microsoft.com/office/powerpoint/2010/main" val="108902301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CFB85EA0-D4E5-4726-BD19-FE45F8715A4B}" type="datetimeFigureOut">
              <a:rPr lang="en-AU" smtClean="0"/>
              <a:pPr/>
              <a:t>13/12/2019</a:t>
            </a:fld>
            <a:endParaRPr lang="en-AU" dirty="0"/>
          </a:p>
        </p:txBody>
      </p:sp>
      <p:sp>
        <p:nvSpPr>
          <p:cNvPr id="5" name="Footer Placeholder 4"/>
          <p:cNvSpPr>
            <a:spLocks noGrp="1"/>
          </p:cNvSpPr>
          <p:nvPr>
            <p:ph type="ftr" sz="quarter" idx="11"/>
          </p:nvPr>
        </p:nvSpPr>
        <p:spPr/>
        <p:txBody>
          <a:bodyPr/>
          <a:lstStyle/>
          <a:p>
            <a:endParaRPr lang="en-AU" dirty="0"/>
          </a:p>
        </p:txBody>
      </p:sp>
      <p:sp>
        <p:nvSpPr>
          <p:cNvPr id="6" name="Slide Number Placeholder 5"/>
          <p:cNvSpPr>
            <a:spLocks noGrp="1"/>
          </p:cNvSpPr>
          <p:nvPr>
            <p:ph type="sldNum" sz="quarter" idx="12"/>
          </p:nvPr>
        </p:nvSpPr>
        <p:spPr/>
        <p:txBody>
          <a:bodyPr/>
          <a:lstStyle/>
          <a:p>
            <a:fld id="{BD525060-6DED-4342-8EFE-3D3C1F65A171}" type="slidenum">
              <a:rPr lang="en-AU" smtClean="0"/>
              <a:pPr/>
              <a:t>‹#›</a:t>
            </a:fld>
            <a:endParaRPr lang="en-AU" dirty="0"/>
          </a:p>
        </p:txBody>
      </p:sp>
    </p:spTree>
    <p:extLst>
      <p:ext uri="{BB962C8B-B14F-4D97-AF65-F5344CB8AC3E}">
        <p14:creationId xmlns="" xmlns:p14="http://schemas.microsoft.com/office/powerpoint/2010/main" val="393596245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CFB85EA0-D4E5-4726-BD19-FE45F8715A4B}" type="datetimeFigureOut">
              <a:rPr lang="en-AU" smtClean="0"/>
              <a:pPr/>
              <a:t>13/12/2019</a:t>
            </a:fld>
            <a:endParaRPr lang="en-AU" dirty="0"/>
          </a:p>
        </p:txBody>
      </p:sp>
      <p:sp>
        <p:nvSpPr>
          <p:cNvPr id="5" name="Footer Placeholder 4"/>
          <p:cNvSpPr>
            <a:spLocks noGrp="1"/>
          </p:cNvSpPr>
          <p:nvPr>
            <p:ph type="ftr" sz="quarter" idx="11"/>
          </p:nvPr>
        </p:nvSpPr>
        <p:spPr/>
        <p:txBody>
          <a:bodyPr/>
          <a:lstStyle/>
          <a:p>
            <a:endParaRPr lang="en-AU" dirty="0"/>
          </a:p>
        </p:txBody>
      </p:sp>
      <p:sp>
        <p:nvSpPr>
          <p:cNvPr id="6" name="Slide Number Placeholder 5"/>
          <p:cNvSpPr>
            <a:spLocks noGrp="1"/>
          </p:cNvSpPr>
          <p:nvPr>
            <p:ph type="sldNum" sz="quarter" idx="12"/>
          </p:nvPr>
        </p:nvSpPr>
        <p:spPr/>
        <p:txBody>
          <a:bodyPr/>
          <a:lstStyle/>
          <a:p>
            <a:fld id="{BD525060-6DED-4342-8EFE-3D3C1F65A171}" type="slidenum">
              <a:rPr lang="en-AU" smtClean="0"/>
              <a:pPr/>
              <a:t>‹#›</a:t>
            </a:fld>
            <a:endParaRPr lang="en-AU" dirty="0"/>
          </a:p>
        </p:txBody>
      </p:sp>
    </p:spTree>
    <p:extLst>
      <p:ext uri="{BB962C8B-B14F-4D97-AF65-F5344CB8AC3E}">
        <p14:creationId xmlns="" xmlns:p14="http://schemas.microsoft.com/office/powerpoint/2010/main" val="178849024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677334" y="2160589"/>
            <a:ext cx="4184035" cy="3880772"/>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5089970" y="2160589"/>
            <a:ext cx="4184034" cy="388077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CFB85EA0-D4E5-4726-BD19-FE45F8715A4B}" type="datetimeFigureOut">
              <a:rPr lang="en-AU" smtClean="0"/>
              <a:pPr/>
              <a:t>13/12/2019</a:t>
            </a:fld>
            <a:endParaRPr lang="en-AU" dirty="0"/>
          </a:p>
        </p:txBody>
      </p:sp>
      <p:sp>
        <p:nvSpPr>
          <p:cNvPr id="6" name="Footer Placeholder 5"/>
          <p:cNvSpPr>
            <a:spLocks noGrp="1"/>
          </p:cNvSpPr>
          <p:nvPr>
            <p:ph type="ftr" sz="quarter" idx="11"/>
          </p:nvPr>
        </p:nvSpPr>
        <p:spPr/>
        <p:txBody>
          <a:bodyPr/>
          <a:lstStyle/>
          <a:p>
            <a:endParaRPr lang="en-AU" dirty="0"/>
          </a:p>
        </p:txBody>
      </p:sp>
      <p:sp>
        <p:nvSpPr>
          <p:cNvPr id="7" name="Slide Number Placeholder 6"/>
          <p:cNvSpPr>
            <a:spLocks noGrp="1"/>
          </p:cNvSpPr>
          <p:nvPr>
            <p:ph type="sldNum" sz="quarter" idx="12"/>
          </p:nvPr>
        </p:nvSpPr>
        <p:spPr/>
        <p:txBody>
          <a:bodyPr/>
          <a:lstStyle/>
          <a:p>
            <a:fld id="{BD525060-6DED-4342-8EFE-3D3C1F65A171}" type="slidenum">
              <a:rPr lang="en-AU" smtClean="0"/>
              <a:pPr/>
              <a:t>‹#›</a:t>
            </a:fld>
            <a:endParaRPr lang="en-AU" dirty="0"/>
          </a:p>
        </p:txBody>
      </p:sp>
    </p:spTree>
    <p:extLst>
      <p:ext uri="{BB962C8B-B14F-4D97-AF65-F5344CB8AC3E}">
        <p14:creationId xmlns="" xmlns:p14="http://schemas.microsoft.com/office/powerpoint/2010/main" val="86594011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dirty="0"/>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CFB85EA0-D4E5-4726-BD19-FE45F8715A4B}" type="datetimeFigureOut">
              <a:rPr lang="en-AU" smtClean="0"/>
              <a:pPr/>
              <a:t>13/12/2019</a:t>
            </a:fld>
            <a:endParaRPr lang="en-AU" dirty="0"/>
          </a:p>
        </p:txBody>
      </p:sp>
      <p:sp>
        <p:nvSpPr>
          <p:cNvPr id="8" name="Footer Placeholder 7"/>
          <p:cNvSpPr>
            <a:spLocks noGrp="1"/>
          </p:cNvSpPr>
          <p:nvPr>
            <p:ph type="ftr" sz="quarter" idx="11"/>
          </p:nvPr>
        </p:nvSpPr>
        <p:spPr/>
        <p:txBody>
          <a:bodyPr/>
          <a:lstStyle/>
          <a:p>
            <a:endParaRPr lang="en-AU" dirty="0"/>
          </a:p>
        </p:txBody>
      </p:sp>
      <p:sp>
        <p:nvSpPr>
          <p:cNvPr id="9" name="Slide Number Placeholder 8"/>
          <p:cNvSpPr>
            <a:spLocks noGrp="1"/>
          </p:cNvSpPr>
          <p:nvPr>
            <p:ph type="sldNum" sz="quarter" idx="12"/>
          </p:nvPr>
        </p:nvSpPr>
        <p:spPr/>
        <p:txBody>
          <a:bodyPr/>
          <a:lstStyle/>
          <a:p>
            <a:fld id="{BD525060-6DED-4342-8EFE-3D3C1F65A171}" type="slidenum">
              <a:rPr lang="en-AU" smtClean="0"/>
              <a:pPr/>
              <a:t>‹#›</a:t>
            </a:fld>
            <a:endParaRPr lang="en-AU" dirty="0"/>
          </a:p>
        </p:txBody>
      </p:sp>
    </p:spTree>
    <p:extLst>
      <p:ext uri="{BB962C8B-B14F-4D97-AF65-F5344CB8AC3E}">
        <p14:creationId xmlns="" xmlns:p14="http://schemas.microsoft.com/office/powerpoint/2010/main" val="389939818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CFB85EA0-D4E5-4726-BD19-FE45F8715A4B}" type="datetimeFigureOut">
              <a:rPr lang="en-AU" smtClean="0"/>
              <a:pPr/>
              <a:t>13/12/2019</a:t>
            </a:fld>
            <a:endParaRPr lang="en-AU" dirty="0"/>
          </a:p>
        </p:txBody>
      </p:sp>
      <p:sp>
        <p:nvSpPr>
          <p:cNvPr id="4" name="Footer Placeholder 3"/>
          <p:cNvSpPr>
            <a:spLocks noGrp="1"/>
          </p:cNvSpPr>
          <p:nvPr>
            <p:ph type="ftr" sz="quarter" idx="11"/>
          </p:nvPr>
        </p:nvSpPr>
        <p:spPr/>
        <p:txBody>
          <a:bodyPr/>
          <a:lstStyle/>
          <a:p>
            <a:endParaRPr lang="en-AU" dirty="0"/>
          </a:p>
        </p:txBody>
      </p:sp>
      <p:sp>
        <p:nvSpPr>
          <p:cNvPr id="5" name="Slide Number Placeholder 4"/>
          <p:cNvSpPr>
            <a:spLocks noGrp="1"/>
          </p:cNvSpPr>
          <p:nvPr>
            <p:ph type="sldNum" sz="quarter" idx="12"/>
          </p:nvPr>
        </p:nvSpPr>
        <p:spPr/>
        <p:txBody>
          <a:bodyPr/>
          <a:lstStyle/>
          <a:p>
            <a:fld id="{BD525060-6DED-4342-8EFE-3D3C1F65A171}" type="slidenum">
              <a:rPr lang="en-AU" smtClean="0"/>
              <a:pPr/>
              <a:t>‹#›</a:t>
            </a:fld>
            <a:endParaRPr lang="en-AU" dirty="0"/>
          </a:p>
        </p:txBody>
      </p:sp>
    </p:spTree>
    <p:extLst>
      <p:ext uri="{BB962C8B-B14F-4D97-AF65-F5344CB8AC3E}">
        <p14:creationId xmlns="" xmlns:p14="http://schemas.microsoft.com/office/powerpoint/2010/main" val="369147170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FB85EA0-D4E5-4726-BD19-FE45F8715A4B}" type="datetimeFigureOut">
              <a:rPr lang="en-AU" smtClean="0"/>
              <a:pPr/>
              <a:t>13/12/2019</a:t>
            </a:fld>
            <a:endParaRPr lang="en-AU" dirty="0"/>
          </a:p>
        </p:txBody>
      </p:sp>
      <p:sp>
        <p:nvSpPr>
          <p:cNvPr id="3" name="Footer Placeholder 2"/>
          <p:cNvSpPr>
            <a:spLocks noGrp="1"/>
          </p:cNvSpPr>
          <p:nvPr>
            <p:ph type="ftr" sz="quarter" idx="11"/>
          </p:nvPr>
        </p:nvSpPr>
        <p:spPr/>
        <p:txBody>
          <a:bodyPr/>
          <a:lstStyle/>
          <a:p>
            <a:endParaRPr lang="en-AU" dirty="0"/>
          </a:p>
        </p:txBody>
      </p:sp>
      <p:sp>
        <p:nvSpPr>
          <p:cNvPr id="4" name="Slide Number Placeholder 3"/>
          <p:cNvSpPr>
            <a:spLocks noGrp="1"/>
          </p:cNvSpPr>
          <p:nvPr>
            <p:ph type="sldNum" sz="quarter" idx="12"/>
          </p:nvPr>
        </p:nvSpPr>
        <p:spPr/>
        <p:txBody>
          <a:bodyPr/>
          <a:lstStyle/>
          <a:p>
            <a:fld id="{BD525060-6DED-4342-8EFE-3D3C1F65A171}" type="slidenum">
              <a:rPr lang="en-AU" smtClean="0"/>
              <a:pPr/>
              <a:t>‹#›</a:t>
            </a:fld>
            <a:endParaRPr lang="en-AU" dirty="0"/>
          </a:p>
        </p:txBody>
      </p:sp>
    </p:spTree>
    <p:extLst>
      <p:ext uri="{BB962C8B-B14F-4D97-AF65-F5344CB8AC3E}">
        <p14:creationId xmlns="" xmlns:p14="http://schemas.microsoft.com/office/powerpoint/2010/main" val="335656426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en-US" smtClean="0"/>
              <a:t>Click to edit Master title style</a:t>
            </a:r>
            <a:endParaRPr lang="en-US" dirty="0"/>
          </a:p>
        </p:txBody>
      </p:sp>
      <p:sp>
        <p:nvSpPr>
          <p:cNvPr id="3" name="Content Placeholder 2"/>
          <p:cNvSpPr>
            <a:spLocks noGrp="1"/>
          </p:cNvSpPr>
          <p:nvPr>
            <p:ph idx="1"/>
          </p:nvPr>
        </p:nvSpPr>
        <p:spPr>
          <a:xfrm>
            <a:off x="4760461" y="514924"/>
            <a:ext cx="4513541" cy="5526437"/>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CFB85EA0-D4E5-4726-BD19-FE45F8715A4B}" type="datetimeFigureOut">
              <a:rPr lang="en-AU" smtClean="0"/>
              <a:pPr/>
              <a:t>13/12/2019</a:t>
            </a:fld>
            <a:endParaRPr lang="en-AU" dirty="0"/>
          </a:p>
        </p:txBody>
      </p:sp>
      <p:sp>
        <p:nvSpPr>
          <p:cNvPr id="6" name="Footer Placeholder 5"/>
          <p:cNvSpPr>
            <a:spLocks noGrp="1"/>
          </p:cNvSpPr>
          <p:nvPr>
            <p:ph type="ftr" sz="quarter" idx="11"/>
          </p:nvPr>
        </p:nvSpPr>
        <p:spPr/>
        <p:txBody>
          <a:bodyPr/>
          <a:lstStyle/>
          <a:p>
            <a:endParaRPr lang="en-AU" dirty="0"/>
          </a:p>
        </p:txBody>
      </p:sp>
      <p:sp>
        <p:nvSpPr>
          <p:cNvPr id="7" name="Slide Number Placeholder 6"/>
          <p:cNvSpPr>
            <a:spLocks noGrp="1"/>
          </p:cNvSpPr>
          <p:nvPr>
            <p:ph type="sldNum" sz="quarter" idx="12"/>
          </p:nvPr>
        </p:nvSpPr>
        <p:spPr/>
        <p:txBody>
          <a:bodyPr/>
          <a:lstStyle/>
          <a:p>
            <a:fld id="{BD525060-6DED-4342-8EFE-3D3C1F65A171}" type="slidenum">
              <a:rPr lang="en-AU" smtClean="0"/>
              <a:pPr/>
              <a:t>‹#›</a:t>
            </a:fld>
            <a:endParaRPr lang="en-AU" dirty="0"/>
          </a:p>
        </p:txBody>
      </p:sp>
    </p:spTree>
    <p:extLst>
      <p:ext uri="{BB962C8B-B14F-4D97-AF65-F5344CB8AC3E}">
        <p14:creationId xmlns="" xmlns:p14="http://schemas.microsoft.com/office/powerpoint/2010/main" val="36987104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dirty="0" smtClean="0"/>
              <a:t>Click icon to add picture</a:t>
            </a:r>
            <a:endParaRPr lang="en-US" dirty="0"/>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6" name="Footer Placeholder 5"/>
          <p:cNvSpPr>
            <a:spLocks noGrp="1"/>
          </p:cNvSpPr>
          <p:nvPr>
            <p:ph type="ftr" sz="quarter" idx="11"/>
          </p:nvPr>
        </p:nvSpPr>
        <p:spPr/>
        <p:txBody>
          <a:bodyPr/>
          <a:lstStyle/>
          <a:p>
            <a:endParaRPr lang="en-AU" dirty="0"/>
          </a:p>
        </p:txBody>
      </p:sp>
      <p:sp>
        <p:nvSpPr>
          <p:cNvPr id="7" name="Slide Number Placeholder 6"/>
          <p:cNvSpPr>
            <a:spLocks noGrp="1"/>
          </p:cNvSpPr>
          <p:nvPr>
            <p:ph type="sldNum" sz="quarter" idx="12"/>
          </p:nvPr>
        </p:nvSpPr>
        <p:spPr/>
        <p:txBody>
          <a:bodyPr/>
          <a:lstStyle/>
          <a:p>
            <a:fld id="{BD525060-6DED-4342-8EFE-3D3C1F65A171}" type="slidenum">
              <a:rPr lang="en-AU" smtClean="0"/>
              <a:pPr/>
              <a:t>‹#›</a:t>
            </a:fld>
            <a:endParaRPr lang="en-AU" dirty="0"/>
          </a:p>
        </p:txBody>
      </p:sp>
      <p:sp>
        <p:nvSpPr>
          <p:cNvPr id="5" name="Date Placeholder 4"/>
          <p:cNvSpPr>
            <a:spLocks noGrp="1"/>
          </p:cNvSpPr>
          <p:nvPr>
            <p:ph type="dt" sz="half" idx="10"/>
          </p:nvPr>
        </p:nvSpPr>
        <p:spPr/>
        <p:txBody>
          <a:bodyPr/>
          <a:lstStyle/>
          <a:p>
            <a:fld id="{CFB85EA0-D4E5-4726-BD19-FE45F8715A4B}" type="datetimeFigureOut">
              <a:rPr lang="en-AU" smtClean="0"/>
              <a:pPr/>
              <a:t>13/12/2019</a:t>
            </a:fld>
            <a:endParaRPr lang="en-AU" dirty="0"/>
          </a:p>
        </p:txBody>
      </p:sp>
    </p:spTree>
    <p:extLst>
      <p:ext uri="{BB962C8B-B14F-4D97-AF65-F5344CB8AC3E}">
        <p14:creationId xmlns="" xmlns:p14="http://schemas.microsoft.com/office/powerpoint/2010/main" val="367172260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CFB85EA0-D4E5-4726-BD19-FE45F8715A4B}" type="datetimeFigureOut">
              <a:rPr lang="en-AU" smtClean="0"/>
              <a:pPr/>
              <a:t>13/12/2019</a:t>
            </a:fld>
            <a:endParaRPr lang="en-AU" dirty="0"/>
          </a:p>
        </p:txBody>
      </p:sp>
      <p:sp>
        <p:nvSpPr>
          <p:cNvPr id="5" name="Footer Placeholder 4"/>
          <p:cNvSpPr>
            <a:spLocks noGrp="1"/>
          </p:cNvSpPr>
          <p:nvPr>
            <p:ph type="ftr" sz="quarter" idx="11"/>
          </p:nvPr>
        </p:nvSpPr>
        <p:spPr/>
        <p:txBody>
          <a:bodyPr/>
          <a:lstStyle/>
          <a:p>
            <a:endParaRPr lang="en-AU" dirty="0"/>
          </a:p>
        </p:txBody>
      </p:sp>
      <p:sp>
        <p:nvSpPr>
          <p:cNvPr id="6" name="Slide Number Placeholder 5"/>
          <p:cNvSpPr>
            <a:spLocks noGrp="1"/>
          </p:cNvSpPr>
          <p:nvPr>
            <p:ph type="sldNum" sz="quarter" idx="12"/>
          </p:nvPr>
        </p:nvSpPr>
        <p:spPr/>
        <p:txBody>
          <a:bodyPr/>
          <a:lstStyle/>
          <a:p>
            <a:fld id="{BD525060-6DED-4342-8EFE-3D3C1F65A171}" type="slidenum">
              <a:rPr lang="en-AU" smtClean="0"/>
              <a:pPr/>
              <a:t>‹#›</a:t>
            </a:fld>
            <a:endParaRPr lang="en-AU" dirty="0"/>
          </a:p>
        </p:txBody>
      </p:sp>
    </p:spTree>
    <p:extLst>
      <p:ext uri="{BB962C8B-B14F-4D97-AF65-F5344CB8AC3E}">
        <p14:creationId xmlns="" xmlns:p14="http://schemas.microsoft.com/office/powerpoint/2010/main" val="38972707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smtClean="0"/>
              <a:t>Click to edit Master title style</a:t>
            </a:r>
            <a:endParaRPr lang="en-US" dirty="0"/>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CFB85EA0-D4E5-4726-BD19-FE45F8715A4B}" type="datetimeFigureOut">
              <a:rPr lang="en-AU" smtClean="0"/>
              <a:pPr/>
              <a:t>13/12/2019</a:t>
            </a:fld>
            <a:endParaRPr lang="en-AU" dirty="0"/>
          </a:p>
        </p:txBody>
      </p:sp>
      <p:sp>
        <p:nvSpPr>
          <p:cNvPr id="5" name="Footer Placeholder 4"/>
          <p:cNvSpPr>
            <a:spLocks noGrp="1"/>
          </p:cNvSpPr>
          <p:nvPr>
            <p:ph type="ftr" sz="quarter" idx="11"/>
          </p:nvPr>
        </p:nvSpPr>
        <p:spPr/>
        <p:txBody>
          <a:bodyPr/>
          <a:lstStyle/>
          <a:p>
            <a:endParaRPr lang="en-AU" dirty="0"/>
          </a:p>
        </p:txBody>
      </p:sp>
      <p:sp>
        <p:nvSpPr>
          <p:cNvPr id="6" name="Slide Number Placeholder 5"/>
          <p:cNvSpPr>
            <a:spLocks noGrp="1"/>
          </p:cNvSpPr>
          <p:nvPr>
            <p:ph type="sldNum" sz="quarter" idx="12"/>
          </p:nvPr>
        </p:nvSpPr>
        <p:spPr/>
        <p:txBody>
          <a:bodyPr/>
          <a:lstStyle/>
          <a:p>
            <a:fld id="{BD525060-6DED-4342-8EFE-3D3C1F65A171}" type="slidenum">
              <a:rPr lang="en-AU" smtClean="0"/>
              <a:pPr/>
              <a:t>‹#›</a:t>
            </a:fld>
            <a:endParaRPr lang="en-AU" dirty="0"/>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extLst>
      <p:ext uri="{BB962C8B-B14F-4D97-AF65-F5344CB8AC3E}">
        <p14:creationId xmlns="" xmlns:p14="http://schemas.microsoft.com/office/powerpoint/2010/main" val="311846463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CFB85EA0-D4E5-4726-BD19-FE45F8715A4B}" type="datetimeFigureOut">
              <a:rPr lang="en-AU" smtClean="0"/>
              <a:pPr/>
              <a:t>13/12/2019</a:t>
            </a:fld>
            <a:endParaRPr lang="en-AU" dirty="0"/>
          </a:p>
        </p:txBody>
      </p:sp>
      <p:sp>
        <p:nvSpPr>
          <p:cNvPr id="5" name="Footer Placeholder 4"/>
          <p:cNvSpPr>
            <a:spLocks noGrp="1"/>
          </p:cNvSpPr>
          <p:nvPr>
            <p:ph type="ftr" sz="quarter" idx="11"/>
          </p:nvPr>
        </p:nvSpPr>
        <p:spPr/>
        <p:txBody>
          <a:bodyPr/>
          <a:lstStyle/>
          <a:p>
            <a:endParaRPr lang="en-AU" dirty="0"/>
          </a:p>
        </p:txBody>
      </p:sp>
      <p:sp>
        <p:nvSpPr>
          <p:cNvPr id="6" name="Slide Number Placeholder 5"/>
          <p:cNvSpPr>
            <a:spLocks noGrp="1"/>
          </p:cNvSpPr>
          <p:nvPr>
            <p:ph type="sldNum" sz="quarter" idx="12"/>
          </p:nvPr>
        </p:nvSpPr>
        <p:spPr/>
        <p:txBody>
          <a:bodyPr/>
          <a:lstStyle/>
          <a:p>
            <a:fld id="{BD525060-6DED-4342-8EFE-3D3C1F65A171}" type="slidenum">
              <a:rPr lang="en-AU" smtClean="0"/>
              <a:pPr/>
              <a:t>‹#›</a:t>
            </a:fld>
            <a:endParaRPr lang="en-AU" dirty="0"/>
          </a:p>
        </p:txBody>
      </p:sp>
    </p:spTree>
    <p:extLst>
      <p:ext uri="{BB962C8B-B14F-4D97-AF65-F5344CB8AC3E}">
        <p14:creationId xmlns="" xmlns:p14="http://schemas.microsoft.com/office/powerpoint/2010/main" val="153955788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smtClean="0"/>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CFB85EA0-D4E5-4726-BD19-FE45F8715A4B}" type="datetimeFigureOut">
              <a:rPr lang="en-AU" smtClean="0"/>
              <a:pPr/>
              <a:t>13/12/2019</a:t>
            </a:fld>
            <a:endParaRPr lang="en-AU" dirty="0"/>
          </a:p>
        </p:txBody>
      </p:sp>
      <p:sp>
        <p:nvSpPr>
          <p:cNvPr id="5" name="Footer Placeholder 4"/>
          <p:cNvSpPr>
            <a:spLocks noGrp="1"/>
          </p:cNvSpPr>
          <p:nvPr>
            <p:ph type="ftr" sz="quarter" idx="11"/>
          </p:nvPr>
        </p:nvSpPr>
        <p:spPr/>
        <p:txBody>
          <a:bodyPr/>
          <a:lstStyle/>
          <a:p>
            <a:endParaRPr lang="en-AU" dirty="0"/>
          </a:p>
        </p:txBody>
      </p:sp>
      <p:sp>
        <p:nvSpPr>
          <p:cNvPr id="6" name="Slide Number Placeholder 5"/>
          <p:cNvSpPr>
            <a:spLocks noGrp="1"/>
          </p:cNvSpPr>
          <p:nvPr>
            <p:ph type="sldNum" sz="quarter" idx="12"/>
          </p:nvPr>
        </p:nvSpPr>
        <p:spPr/>
        <p:txBody>
          <a:bodyPr/>
          <a:lstStyle/>
          <a:p>
            <a:fld id="{BD525060-6DED-4342-8EFE-3D3C1F65A171}" type="slidenum">
              <a:rPr lang="en-AU" smtClean="0"/>
              <a:pPr/>
              <a:t>‹#›</a:t>
            </a:fld>
            <a:endParaRPr lang="en-AU" dirty="0"/>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extLst>
      <p:ext uri="{BB962C8B-B14F-4D97-AF65-F5344CB8AC3E}">
        <p14:creationId xmlns="" xmlns:p14="http://schemas.microsoft.com/office/powerpoint/2010/main" val="1215510016"/>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en-US" smtClean="0"/>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CFB85EA0-D4E5-4726-BD19-FE45F8715A4B}" type="datetimeFigureOut">
              <a:rPr lang="en-AU" smtClean="0"/>
              <a:pPr/>
              <a:t>13/12/2019</a:t>
            </a:fld>
            <a:endParaRPr lang="en-AU" dirty="0"/>
          </a:p>
        </p:txBody>
      </p:sp>
      <p:sp>
        <p:nvSpPr>
          <p:cNvPr id="5" name="Footer Placeholder 4"/>
          <p:cNvSpPr>
            <a:spLocks noGrp="1"/>
          </p:cNvSpPr>
          <p:nvPr>
            <p:ph type="ftr" sz="quarter" idx="11"/>
          </p:nvPr>
        </p:nvSpPr>
        <p:spPr/>
        <p:txBody>
          <a:bodyPr/>
          <a:lstStyle/>
          <a:p>
            <a:endParaRPr lang="en-AU" dirty="0"/>
          </a:p>
        </p:txBody>
      </p:sp>
      <p:sp>
        <p:nvSpPr>
          <p:cNvPr id="6" name="Slide Number Placeholder 5"/>
          <p:cNvSpPr>
            <a:spLocks noGrp="1"/>
          </p:cNvSpPr>
          <p:nvPr>
            <p:ph type="sldNum" sz="quarter" idx="12"/>
          </p:nvPr>
        </p:nvSpPr>
        <p:spPr/>
        <p:txBody>
          <a:bodyPr/>
          <a:lstStyle/>
          <a:p>
            <a:fld id="{BD525060-6DED-4342-8EFE-3D3C1F65A171}" type="slidenum">
              <a:rPr lang="en-AU" smtClean="0"/>
              <a:pPr/>
              <a:t>‹#›</a:t>
            </a:fld>
            <a:endParaRPr lang="en-AU" dirty="0"/>
          </a:p>
        </p:txBody>
      </p:sp>
    </p:spTree>
    <p:extLst>
      <p:ext uri="{BB962C8B-B14F-4D97-AF65-F5344CB8AC3E}">
        <p14:creationId xmlns="" xmlns:p14="http://schemas.microsoft.com/office/powerpoint/2010/main" val="2034328291"/>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CFB85EA0-D4E5-4726-BD19-FE45F8715A4B}" type="datetimeFigureOut">
              <a:rPr lang="en-AU" smtClean="0"/>
              <a:pPr/>
              <a:t>13/12/2019</a:t>
            </a:fld>
            <a:endParaRPr lang="en-AU" dirty="0"/>
          </a:p>
        </p:txBody>
      </p:sp>
      <p:sp>
        <p:nvSpPr>
          <p:cNvPr id="5" name="Footer Placeholder 4"/>
          <p:cNvSpPr>
            <a:spLocks noGrp="1"/>
          </p:cNvSpPr>
          <p:nvPr>
            <p:ph type="ftr" sz="quarter" idx="11"/>
          </p:nvPr>
        </p:nvSpPr>
        <p:spPr/>
        <p:txBody>
          <a:bodyPr/>
          <a:lstStyle/>
          <a:p>
            <a:endParaRPr lang="en-AU" dirty="0"/>
          </a:p>
        </p:txBody>
      </p:sp>
      <p:sp>
        <p:nvSpPr>
          <p:cNvPr id="6" name="Slide Number Placeholder 5"/>
          <p:cNvSpPr>
            <a:spLocks noGrp="1"/>
          </p:cNvSpPr>
          <p:nvPr>
            <p:ph type="sldNum" sz="quarter" idx="12"/>
          </p:nvPr>
        </p:nvSpPr>
        <p:spPr/>
        <p:txBody>
          <a:bodyPr/>
          <a:lstStyle/>
          <a:p>
            <a:fld id="{BD525060-6DED-4342-8EFE-3D3C1F65A171}" type="slidenum">
              <a:rPr lang="en-AU" smtClean="0"/>
              <a:pPr/>
              <a:t>‹#›</a:t>
            </a:fld>
            <a:endParaRPr lang="en-AU" dirty="0"/>
          </a:p>
        </p:txBody>
      </p:sp>
    </p:spTree>
    <p:extLst>
      <p:ext uri="{BB962C8B-B14F-4D97-AF65-F5344CB8AC3E}">
        <p14:creationId xmlns="" xmlns:p14="http://schemas.microsoft.com/office/powerpoint/2010/main" val="96309606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CFB85EA0-D4E5-4726-BD19-FE45F8715A4B}" type="datetimeFigureOut">
              <a:rPr lang="en-AU" smtClean="0"/>
              <a:pPr/>
              <a:t>13/12/2019</a:t>
            </a:fld>
            <a:endParaRPr lang="en-AU" dirty="0"/>
          </a:p>
        </p:txBody>
      </p:sp>
      <p:sp>
        <p:nvSpPr>
          <p:cNvPr id="5" name="Footer Placeholder 4"/>
          <p:cNvSpPr>
            <a:spLocks noGrp="1"/>
          </p:cNvSpPr>
          <p:nvPr>
            <p:ph type="ftr" sz="quarter" idx="11"/>
          </p:nvPr>
        </p:nvSpPr>
        <p:spPr/>
        <p:txBody>
          <a:bodyPr/>
          <a:lstStyle/>
          <a:p>
            <a:endParaRPr lang="en-AU" dirty="0"/>
          </a:p>
        </p:txBody>
      </p:sp>
      <p:sp>
        <p:nvSpPr>
          <p:cNvPr id="6" name="Slide Number Placeholder 5"/>
          <p:cNvSpPr>
            <a:spLocks noGrp="1"/>
          </p:cNvSpPr>
          <p:nvPr>
            <p:ph type="sldNum" sz="quarter" idx="12"/>
          </p:nvPr>
        </p:nvSpPr>
        <p:spPr/>
        <p:txBody>
          <a:bodyPr/>
          <a:lstStyle/>
          <a:p>
            <a:fld id="{BD525060-6DED-4342-8EFE-3D3C1F65A171}" type="slidenum">
              <a:rPr lang="en-AU" smtClean="0"/>
              <a:pPr/>
              <a:t>‹#›</a:t>
            </a:fld>
            <a:endParaRPr lang="en-AU" dirty="0"/>
          </a:p>
        </p:txBody>
      </p:sp>
    </p:spTree>
    <p:extLst>
      <p:ext uri="{BB962C8B-B14F-4D97-AF65-F5344CB8AC3E}">
        <p14:creationId xmlns="" xmlns:p14="http://schemas.microsoft.com/office/powerpoint/2010/main" val="374066476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44" name="Group 43"/>
          <p:cNvGrpSpPr/>
          <p:nvPr/>
        </p:nvGrpSpPr>
        <p:grpSpPr>
          <a:xfrm>
            <a:off x="0" y="-8467"/>
            <a:ext cx="12192000" cy="6866467"/>
            <a:chOff x="0" y="-8467"/>
            <a:chExt cx="12192000" cy="6866467"/>
          </a:xfrm>
        </p:grpSpPr>
        <p:cxnSp>
          <p:nvCxnSpPr>
            <p:cNvPr id="20" name="Straight Connector 19"/>
            <p:cNvCxnSpPr/>
            <p:nvPr/>
          </p:nvCxnSpPr>
          <p:spPr>
            <a:xfrm>
              <a:off x="9371012" y="0"/>
              <a:ext cx="1219200" cy="6858000"/>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sp>
          <p:nvSpPr>
            <p:cNvPr id="22"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Isosceles Triangle 23"/>
            <p:cNvSpPr/>
            <p:nvPr/>
          </p:nvSpPr>
          <p:spPr>
            <a:xfrm>
              <a:off x="8932333" y="3048000"/>
              <a:ext cx="3259667" cy="3810000"/>
            </a:xfrm>
            <a:prstGeom prst="triangle">
              <a:avLst>
                <a:gd name="adj" fmla="val 100000"/>
              </a:avLst>
            </a:pr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1">
                <a:lumMod val="75000"/>
                <a:alpha val="5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2">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2">
                <a:lumMod val="75000"/>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10371666" y="3589867"/>
              <a:ext cx="1817159" cy="3268133"/>
            </a:xfrm>
            <a:prstGeom prst="triangle">
              <a:avLst>
                <a:gd name="adj" fmla="val 100000"/>
              </a:avLst>
            </a:pr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19" name="Isosceles Triangle 18"/>
            <p:cNvSpPr/>
            <p:nvPr/>
          </p:nvSpPr>
          <p:spPr>
            <a:xfrm>
              <a:off x="0" y="4013200"/>
              <a:ext cx="448733" cy="2844800"/>
            </a:xfrm>
            <a:prstGeom prst="triangle">
              <a:avLst>
                <a:gd name="adj" fmla="val 0"/>
              </a:avLst>
            </a:prstGeom>
            <a:solidFill>
              <a:schemeClr val="accent1">
                <a:alpha val="70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77334" y="609600"/>
            <a:ext cx="8596668" cy="1320800"/>
          </a:xfrm>
          <a:prstGeom prst="rect">
            <a:avLst/>
          </a:prstGeom>
        </p:spPr>
        <p:txBody>
          <a:bodyPr vert="horz" lIns="91440" tIns="45720" rIns="91440" bIns="45720" rtlCol="0" anchor="t">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677334" y="2160589"/>
            <a:ext cx="8596668" cy="388077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CFB85EA0-D4E5-4726-BD19-FE45F8715A4B}" type="datetimeFigureOut">
              <a:rPr lang="en-AU" smtClean="0"/>
              <a:pPr/>
              <a:t>13/12/2019</a:t>
            </a:fld>
            <a:endParaRPr lang="en-AU" dirty="0"/>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AU" dirty="0"/>
          </a:p>
        </p:txBody>
      </p:sp>
      <p:sp>
        <p:nvSpPr>
          <p:cNvPr id="6" name="Slide Number Placeholder 5"/>
          <p:cNvSpPr>
            <a:spLocks noGrp="1"/>
          </p:cNvSpPr>
          <p:nvPr>
            <p:ph type="sldNum" sz="quarter" idx="4"/>
          </p:nvPr>
        </p:nvSpPr>
        <p:spPr>
          <a:xfrm>
            <a:off x="8590663" y="6041362"/>
            <a:ext cx="683339" cy="365125"/>
          </a:xfrm>
          <a:prstGeom prst="rect">
            <a:avLst/>
          </a:prstGeom>
        </p:spPr>
        <p:txBody>
          <a:bodyPr vert="horz" lIns="91440" tIns="45720" rIns="91440" bIns="45720" rtlCol="0" anchor="ctr"/>
          <a:lstStyle>
            <a:lvl1pPr algn="r">
              <a:defRPr sz="900">
                <a:solidFill>
                  <a:schemeClr val="accent1"/>
                </a:solidFill>
              </a:defRPr>
            </a:lvl1pPr>
          </a:lstStyle>
          <a:p>
            <a:fld id="{BD525060-6DED-4342-8EFE-3D3C1F65A171}" type="slidenum">
              <a:rPr lang="en-AU" smtClean="0"/>
              <a:pPr/>
              <a:t>‹#›</a:t>
            </a:fld>
            <a:endParaRPr lang="en-AU" dirty="0"/>
          </a:p>
        </p:txBody>
      </p:sp>
    </p:spTree>
    <p:extLst>
      <p:ext uri="{BB962C8B-B14F-4D97-AF65-F5344CB8AC3E}">
        <p14:creationId xmlns="" xmlns:p14="http://schemas.microsoft.com/office/powerpoint/2010/main" val="1271346482"/>
      </p:ext>
    </p:extLst>
  </p:cSld>
  <p:clrMap bg1="lt1" tx1="dk1" bg2="lt2" tx2="dk2" accent1="accent1" accent2="accent2" accent3="accent3" accent4="accent4" accent5="accent5" accent6="accent6" hlink="hlink" folHlink="folHlink"/>
  <p:sldLayoutIdLst>
    <p:sldLayoutId id="2147483678" r:id="rId1"/>
    <p:sldLayoutId id="2147483679" r:id="rId2"/>
    <p:sldLayoutId id="2147483680" r:id="rId3"/>
    <p:sldLayoutId id="2147483681" r:id="rId4"/>
    <p:sldLayoutId id="2147483682" r:id="rId5"/>
    <p:sldLayoutId id="2147483683" r:id="rId6"/>
    <p:sldLayoutId id="2147483684" r:id="rId7"/>
    <p:sldLayoutId id="2147483685" r:id="rId8"/>
    <p:sldLayoutId id="2147483686" r:id="rId9"/>
    <p:sldLayoutId id="2147483687" r:id="rId10"/>
    <p:sldLayoutId id="2147483688" r:id="rId11"/>
    <p:sldLayoutId id="2147483689" r:id="rId12"/>
    <p:sldLayoutId id="2147483690" r:id="rId13"/>
    <p:sldLayoutId id="2147483691" r:id="rId14"/>
    <p:sldLayoutId id="2147483692" r:id="rId15"/>
    <p:sldLayoutId id="2147483693" r:id="rId16"/>
  </p:sldLayoutIdLst>
  <p:txStyles>
    <p:title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718082" y="1377593"/>
            <a:ext cx="7766936" cy="1646302"/>
          </a:xfrm>
        </p:spPr>
        <p:txBody>
          <a:bodyPr/>
          <a:lstStyle/>
          <a:p>
            <a:pPr algn="ctr"/>
            <a:r>
              <a:rPr lang="en-GB" sz="3200" dirty="0" smtClean="0">
                <a:latin typeface="Times New Roman" panose="02020603050405020304" pitchFamily="18" charset="0"/>
                <a:cs typeface="Times New Roman" panose="02020603050405020304" pitchFamily="18" charset="0"/>
              </a:rPr>
              <a:t/>
            </a:r>
            <a:br>
              <a:rPr lang="en-GB" sz="3200" dirty="0" smtClean="0">
                <a:latin typeface="Times New Roman" panose="02020603050405020304" pitchFamily="18" charset="0"/>
                <a:cs typeface="Times New Roman" panose="02020603050405020304" pitchFamily="18" charset="0"/>
              </a:rPr>
            </a:br>
            <a:r>
              <a:rPr lang="en-GB" sz="3200" dirty="0" smtClean="0">
                <a:latin typeface="Times New Roman" panose="02020603050405020304" pitchFamily="18" charset="0"/>
                <a:cs typeface="Times New Roman" panose="02020603050405020304" pitchFamily="18" charset="0"/>
              </a:rPr>
              <a:t/>
            </a:r>
            <a:br>
              <a:rPr lang="en-GB" sz="3200" dirty="0" smtClean="0">
                <a:latin typeface="Times New Roman" panose="02020603050405020304" pitchFamily="18" charset="0"/>
                <a:cs typeface="Times New Roman" panose="02020603050405020304" pitchFamily="18" charset="0"/>
              </a:rPr>
            </a:br>
            <a:r>
              <a:rPr lang="en-GB" sz="3200" dirty="0" smtClean="0">
                <a:latin typeface="Times New Roman" panose="02020603050405020304" pitchFamily="18" charset="0"/>
                <a:cs typeface="Times New Roman" panose="02020603050405020304" pitchFamily="18" charset="0"/>
              </a:rPr>
              <a:t/>
            </a:r>
            <a:br>
              <a:rPr lang="en-GB" sz="3200" dirty="0" smtClean="0">
                <a:latin typeface="Times New Roman" panose="02020603050405020304" pitchFamily="18" charset="0"/>
                <a:cs typeface="Times New Roman" panose="02020603050405020304" pitchFamily="18" charset="0"/>
              </a:rPr>
            </a:br>
            <a:r>
              <a:rPr lang="en-GB" sz="3600" dirty="0" smtClean="0">
                <a:latin typeface="Times New Roman" panose="02020603050405020304" pitchFamily="18" charset="0"/>
                <a:cs typeface="Times New Roman" panose="02020603050405020304" pitchFamily="18" charset="0"/>
              </a:rPr>
              <a:t> Workshop Presentation </a:t>
            </a:r>
            <a:br>
              <a:rPr lang="en-GB" sz="3600" dirty="0" smtClean="0">
                <a:latin typeface="Times New Roman" panose="02020603050405020304" pitchFamily="18" charset="0"/>
                <a:cs typeface="Times New Roman" panose="02020603050405020304" pitchFamily="18" charset="0"/>
              </a:rPr>
            </a:br>
            <a:endParaRPr lang="en-AU" sz="3600" dirty="0">
              <a:latin typeface="Times New Roman" panose="02020603050405020304" pitchFamily="18" charset="0"/>
              <a:cs typeface="Times New Roman" panose="02020603050405020304" pitchFamily="18" charset="0"/>
            </a:endParaRPr>
          </a:p>
        </p:txBody>
      </p:sp>
      <p:sp>
        <p:nvSpPr>
          <p:cNvPr id="3" name="Subtitle 2"/>
          <p:cNvSpPr>
            <a:spLocks noGrp="1"/>
          </p:cNvSpPr>
          <p:nvPr>
            <p:ph type="subTitle" idx="1"/>
          </p:nvPr>
        </p:nvSpPr>
        <p:spPr>
          <a:xfrm>
            <a:off x="1746218" y="3066095"/>
            <a:ext cx="7766936" cy="1096899"/>
          </a:xfrm>
        </p:spPr>
        <p:txBody>
          <a:bodyPr>
            <a:normAutofit lnSpcReduction="10000"/>
          </a:bodyPr>
          <a:lstStyle/>
          <a:p>
            <a:pPr algn="ctr"/>
            <a:r>
              <a:rPr lang="en-GB" sz="2400" dirty="0" smtClean="0">
                <a:latin typeface="Times New Roman" panose="02020603050405020304" pitchFamily="18" charset="0"/>
                <a:cs typeface="Times New Roman" panose="02020603050405020304" pitchFamily="18" charset="0"/>
              </a:rPr>
              <a:t>Teen or Young Adult Substance use and Abuse in the United States</a:t>
            </a:r>
            <a:r>
              <a:rPr lang="en-GB" dirty="0" smtClean="0">
                <a:latin typeface="Times New Roman" panose="02020603050405020304" pitchFamily="18" charset="0"/>
                <a:cs typeface="Times New Roman" panose="02020603050405020304" pitchFamily="18" charset="0"/>
              </a:rPr>
              <a:t/>
            </a:r>
            <a:br>
              <a:rPr lang="en-GB" dirty="0" smtClean="0">
                <a:latin typeface="Times New Roman" panose="02020603050405020304" pitchFamily="18" charset="0"/>
                <a:cs typeface="Times New Roman" panose="02020603050405020304" pitchFamily="18" charset="0"/>
              </a:rPr>
            </a:br>
            <a:endParaRPr lang="en-US" dirty="0"/>
          </a:p>
        </p:txBody>
      </p:sp>
    </p:spTree>
    <p:extLst>
      <p:ext uri="{BB962C8B-B14F-4D97-AF65-F5344CB8AC3E}">
        <p14:creationId xmlns="" xmlns:p14="http://schemas.microsoft.com/office/powerpoint/2010/main" val="27825234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72402" y="339778"/>
            <a:ext cx="8596668" cy="546488"/>
          </a:xfrm>
        </p:spPr>
        <p:txBody>
          <a:bodyPr>
            <a:normAutofit/>
          </a:bodyPr>
          <a:lstStyle/>
          <a:p>
            <a:pPr algn="ctr"/>
            <a:r>
              <a:rPr lang="en-GB" sz="2800" dirty="0" smtClean="0">
                <a:latin typeface="Times New Roman" panose="02020603050405020304" pitchFamily="18" charset="0"/>
                <a:cs typeface="Times New Roman" panose="02020603050405020304" pitchFamily="18" charset="0"/>
              </a:rPr>
              <a:t>Introduction</a:t>
            </a:r>
            <a:endParaRPr lang="en-AU" sz="2800"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a:xfrm>
            <a:off x="713079" y="897033"/>
            <a:ext cx="8596668" cy="5714781"/>
          </a:xfrm>
        </p:spPr>
        <p:txBody>
          <a:bodyPr>
            <a:normAutofit/>
          </a:bodyPr>
          <a:lstStyle/>
          <a:p>
            <a:r>
              <a:rPr lang="en-GB" sz="2000" dirty="0">
                <a:latin typeface="Times New Roman" panose="02020603050405020304" pitchFamily="18" charset="0"/>
                <a:cs typeface="Times New Roman" panose="02020603050405020304" pitchFamily="18" charset="0"/>
              </a:rPr>
              <a:t>Substance abuse by teens have severe impacts on their health.</a:t>
            </a:r>
          </a:p>
          <a:p>
            <a:r>
              <a:rPr lang="en-GB" sz="2000" dirty="0">
                <a:latin typeface="Times New Roman" panose="02020603050405020304" pitchFamily="18" charset="0"/>
                <a:cs typeface="Times New Roman" panose="02020603050405020304" pitchFamily="18" charset="0"/>
              </a:rPr>
              <a:t>Marijuana, alcohol as well as tobacco are the most common substances abused by </a:t>
            </a:r>
            <a:r>
              <a:rPr lang="en-GB" sz="2000" dirty="0" smtClean="0">
                <a:latin typeface="Times New Roman" panose="02020603050405020304" pitchFamily="18" charset="0"/>
                <a:cs typeface="Times New Roman" panose="02020603050405020304" pitchFamily="18" charset="0"/>
              </a:rPr>
              <a:t>adolescents (</a:t>
            </a:r>
            <a:r>
              <a:rPr lang="nb-NO" sz="2000" dirty="0" smtClean="0">
                <a:latin typeface="Times New Roman" panose="02020603050405020304" pitchFamily="18" charset="0"/>
                <a:cs typeface="Times New Roman" panose="02020603050405020304" pitchFamily="18" charset="0"/>
              </a:rPr>
              <a:t>Hussong </a:t>
            </a:r>
            <a:r>
              <a:rPr lang="nb-NO" sz="2000" dirty="0">
                <a:latin typeface="Times New Roman" panose="02020603050405020304" pitchFamily="18" charset="0"/>
                <a:cs typeface="Times New Roman" panose="02020603050405020304" pitchFamily="18" charset="0"/>
              </a:rPr>
              <a:t>&amp; </a:t>
            </a:r>
            <a:r>
              <a:rPr lang="nb-NO" sz="2000" dirty="0" smtClean="0">
                <a:latin typeface="Times New Roman" panose="02020603050405020304" pitchFamily="18" charset="0"/>
                <a:cs typeface="Times New Roman" panose="02020603050405020304" pitchFamily="18" charset="0"/>
              </a:rPr>
              <a:t>Smith, 2018).</a:t>
            </a:r>
            <a:r>
              <a:rPr lang="en-GB" sz="2000" dirty="0" smtClean="0">
                <a:latin typeface="Times New Roman" panose="02020603050405020304" pitchFamily="18" charset="0"/>
                <a:cs typeface="Times New Roman" panose="02020603050405020304" pitchFamily="18" charset="0"/>
              </a:rPr>
              <a:t> </a:t>
            </a:r>
            <a:endParaRPr lang="en-GB" sz="2000" dirty="0">
              <a:latin typeface="Times New Roman" panose="02020603050405020304" pitchFamily="18" charset="0"/>
              <a:cs typeface="Times New Roman" panose="02020603050405020304" pitchFamily="18" charset="0"/>
            </a:endParaRPr>
          </a:p>
          <a:p>
            <a:r>
              <a:rPr lang="en-GB" sz="2000" dirty="0">
                <a:latin typeface="Times New Roman" panose="02020603050405020304" pitchFamily="18" charset="0"/>
                <a:cs typeface="Times New Roman" panose="02020603050405020304" pitchFamily="18" charset="0"/>
              </a:rPr>
              <a:t>Adolescents abuse substances as a result of peer pressure and media influence. </a:t>
            </a:r>
          </a:p>
          <a:p>
            <a:r>
              <a:rPr lang="en-GB" sz="2000" dirty="0">
                <a:latin typeface="Times New Roman" panose="02020603050405020304" pitchFamily="18" charset="0"/>
                <a:cs typeface="Times New Roman" panose="02020603050405020304" pitchFamily="18" charset="0"/>
              </a:rPr>
              <a:t>The ages of 12-20 are known to heavily substances in the United </a:t>
            </a:r>
            <a:r>
              <a:rPr lang="en-GB" sz="2000" dirty="0" smtClean="0">
                <a:latin typeface="Times New Roman" panose="02020603050405020304" pitchFamily="18" charset="0"/>
                <a:cs typeface="Times New Roman" panose="02020603050405020304" pitchFamily="18" charset="0"/>
              </a:rPr>
              <a:t>States.</a:t>
            </a:r>
          </a:p>
          <a:p>
            <a:endParaRPr lang="en-GB" sz="2000" dirty="0">
              <a:latin typeface="Times New Roman" panose="02020603050405020304" pitchFamily="18" charset="0"/>
              <a:cs typeface="Times New Roman" panose="02020603050405020304" pitchFamily="18" charset="0"/>
            </a:endParaRPr>
          </a:p>
        </p:txBody>
      </p:sp>
      <p:pic>
        <p:nvPicPr>
          <p:cNvPr id="4" name="Picture 3"/>
          <p:cNvPicPr>
            <a:picLocks noChangeAspect="1"/>
          </p:cNvPicPr>
          <p:nvPr/>
        </p:nvPicPr>
        <p:blipFill>
          <a:blip r:embed="rId3"/>
          <a:stretch>
            <a:fillRect/>
          </a:stretch>
        </p:blipFill>
        <p:spPr>
          <a:xfrm>
            <a:off x="1543073" y="3247792"/>
            <a:ext cx="8031952" cy="3102963"/>
          </a:xfrm>
          <a:prstGeom prst="rect">
            <a:avLst/>
          </a:prstGeom>
        </p:spPr>
      </p:pic>
    </p:spTree>
    <p:extLst>
      <p:ext uri="{BB962C8B-B14F-4D97-AF65-F5344CB8AC3E}">
        <p14:creationId xmlns="" xmlns:p14="http://schemas.microsoft.com/office/powerpoint/2010/main" val="159022923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7629" y="354767"/>
            <a:ext cx="8596668" cy="739515"/>
          </a:xfrm>
        </p:spPr>
        <p:txBody>
          <a:bodyPr>
            <a:normAutofit/>
          </a:bodyPr>
          <a:lstStyle/>
          <a:p>
            <a:pPr algn="ctr"/>
            <a:r>
              <a:rPr lang="en-GB" sz="2800" dirty="0">
                <a:latin typeface="Times New Roman" panose="02020603050405020304" pitchFamily="18" charset="0"/>
                <a:cs typeface="Times New Roman" panose="02020603050405020304" pitchFamily="18" charset="0"/>
              </a:rPr>
              <a:t>An Overview </a:t>
            </a:r>
            <a:r>
              <a:rPr lang="en-GB" sz="2800" dirty="0" smtClean="0">
                <a:latin typeface="Times New Roman" panose="02020603050405020304" pitchFamily="18" charset="0"/>
                <a:cs typeface="Times New Roman" panose="02020603050405020304" pitchFamily="18" charset="0"/>
              </a:rPr>
              <a:t>of </a:t>
            </a:r>
            <a:r>
              <a:rPr lang="en-GB" sz="2800" dirty="0">
                <a:latin typeface="Times New Roman" panose="02020603050405020304" pitchFamily="18" charset="0"/>
                <a:cs typeface="Times New Roman" panose="02020603050405020304" pitchFamily="18" charset="0"/>
              </a:rPr>
              <a:t>Substance Use </a:t>
            </a:r>
            <a:r>
              <a:rPr lang="en-GB" sz="2800" dirty="0" smtClean="0">
                <a:latin typeface="Times New Roman" panose="02020603050405020304" pitchFamily="18" charset="0"/>
                <a:cs typeface="Times New Roman" panose="02020603050405020304" pitchFamily="18" charset="0"/>
              </a:rPr>
              <a:t>and </a:t>
            </a:r>
            <a:r>
              <a:rPr lang="en-GB" sz="2800" dirty="0">
                <a:latin typeface="Times New Roman" panose="02020603050405020304" pitchFamily="18" charset="0"/>
                <a:cs typeface="Times New Roman" panose="02020603050405020304" pitchFamily="18" charset="0"/>
              </a:rPr>
              <a:t>Abuse</a:t>
            </a:r>
            <a:endParaRPr lang="en-AU" sz="2800"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a:xfrm>
            <a:off x="437491" y="1486032"/>
            <a:ext cx="8596668" cy="3880773"/>
          </a:xfrm>
        </p:spPr>
        <p:txBody>
          <a:bodyPr>
            <a:normAutofit/>
          </a:bodyPr>
          <a:lstStyle/>
          <a:p>
            <a:r>
              <a:rPr lang="en-GB" sz="2000" dirty="0">
                <a:latin typeface="Times New Roman" panose="02020603050405020304" pitchFamily="18" charset="0"/>
                <a:cs typeface="Times New Roman" panose="02020603050405020304" pitchFamily="18" charset="0"/>
              </a:rPr>
              <a:t>Substances abuse have been associated with effects to the body and brain.</a:t>
            </a:r>
          </a:p>
          <a:p>
            <a:r>
              <a:rPr lang="en-GB" sz="2000" dirty="0">
                <a:latin typeface="Times New Roman" panose="02020603050405020304" pitchFamily="18" charset="0"/>
                <a:cs typeface="Times New Roman" panose="02020603050405020304" pitchFamily="18" charset="0"/>
              </a:rPr>
              <a:t>Around 70 percent of adolescents have admitted to try different </a:t>
            </a:r>
            <a:r>
              <a:rPr lang="en-GB" sz="2000" dirty="0" smtClean="0">
                <a:latin typeface="Times New Roman" panose="02020603050405020304" pitchFamily="18" charset="0"/>
                <a:cs typeface="Times New Roman" panose="02020603050405020304" pitchFamily="18" charset="0"/>
              </a:rPr>
              <a:t>types </a:t>
            </a:r>
            <a:r>
              <a:rPr lang="en-GB" sz="2000" dirty="0">
                <a:latin typeface="Times New Roman" panose="02020603050405020304" pitchFamily="18" charset="0"/>
                <a:cs typeface="Times New Roman" panose="02020603050405020304" pitchFamily="18" charset="0"/>
              </a:rPr>
              <a:t>of </a:t>
            </a:r>
            <a:r>
              <a:rPr lang="en-GB" sz="2000" dirty="0" smtClean="0">
                <a:latin typeface="Times New Roman" panose="02020603050405020304" pitchFamily="18" charset="0"/>
                <a:cs typeface="Times New Roman" panose="02020603050405020304" pitchFamily="18" charset="0"/>
              </a:rPr>
              <a:t>substances (Montgomery &amp; Mantey, 2018).</a:t>
            </a:r>
            <a:endParaRPr lang="en-GB" sz="2000" dirty="0">
              <a:latin typeface="Times New Roman" panose="02020603050405020304" pitchFamily="18" charset="0"/>
              <a:cs typeface="Times New Roman" panose="02020603050405020304" pitchFamily="18" charset="0"/>
            </a:endParaRPr>
          </a:p>
          <a:p>
            <a:r>
              <a:rPr lang="en-GB" sz="2000" dirty="0">
                <a:latin typeface="Times New Roman" panose="02020603050405020304" pitchFamily="18" charset="0"/>
                <a:cs typeface="Times New Roman" panose="02020603050405020304" pitchFamily="18" charset="0"/>
              </a:rPr>
              <a:t>Substance abuse is generally seen as a negative vice in society.</a:t>
            </a:r>
          </a:p>
          <a:p>
            <a:r>
              <a:rPr lang="en-GB" sz="2000" dirty="0">
                <a:latin typeface="Times New Roman" panose="02020603050405020304" pitchFamily="18" charset="0"/>
                <a:cs typeface="Times New Roman" panose="02020603050405020304" pitchFamily="18" charset="0"/>
              </a:rPr>
              <a:t>Adolescents are exposed to sexual activities and injuries after abuse of substances.</a:t>
            </a:r>
          </a:p>
        </p:txBody>
      </p:sp>
    </p:spTree>
    <p:extLst>
      <p:ext uri="{BB962C8B-B14F-4D97-AF65-F5344CB8AC3E}">
        <p14:creationId xmlns="" xmlns:p14="http://schemas.microsoft.com/office/powerpoint/2010/main" val="77556769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77334" y="254834"/>
            <a:ext cx="8596668" cy="749507"/>
          </a:xfrm>
        </p:spPr>
        <p:txBody>
          <a:bodyPr>
            <a:normAutofit/>
          </a:bodyPr>
          <a:lstStyle/>
          <a:p>
            <a:pPr algn="ctr"/>
            <a:r>
              <a:rPr lang="en-GB" sz="2800" dirty="0">
                <a:latin typeface="Times New Roman" panose="02020603050405020304" pitchFamily="18" charset="0"/>
                <a:cs typeface="Times New Roman" panose="02020603050405020304" pitchFamily="18" charset="0"/>
              </a:rPr>
              <a:t>Contributing Factors </a:t>
            </a:r>
            <a:r>
              <a:rPr lang="en-GB" sz="2800" dirty="0" smtClean="0">
                <a:latin typeface="Times New Roman" panose="02020603050405020304" pitchFamily="18" charset="0"/>
                <a:cs typeface="Times New Roman" panose="02020603050405020304" pitchFamily="18" charset="0"/>
              </a:rPr>
              <a:t>to </a:t>
            </a:r>
            <a:r>
              <a:rPr lang="en-GB" sz="2800" dirty="0">
                <a:latin typeface="Times New Roman" panose="02020603050405020304" pitchFamily="18" charset="0"/>
                <a:cs typeface="Times New Roman" panose="02020603050405020304" pitchFamily="18" charset="0"/>
              </a:rPr>
              <a:t>Substance Use </a:t>
            </a:r>
            <a:r>
              <a:rPr lang="en-GB" sz="2800" dirty="0" smtClean="0">
                <a:latin typeface="Times New Roman" panose="02020603050405020304" pitchFamily="18" charset="0"/>
                <a:cs typeface="Times New Roman" panose="02020603050405020304" pitchFamily="18" charset="0"/>
              </a:rPr>
              <a:t>and </a:t>
            </a:r>
            <a:r>
              <a:rPr lang="en-GB" sz="2800" dirty="0">
                <a:latin typeface="Times New Roman" panose="02020603050405020304" pitchFamily="18" charset="0"/>
                <a:cs typeface="Times New Roman" panose="02020603050405020304" pitchFamily="18" charset="0"/>
              </a:rPr>
              <a:t>Abuse</a:t>
            </a:r>
            <a:endParaRPr lang="en-AU" sz="2800"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a:xfrm>
            <a:off x="677334" y="982432"/>
            <a:ext cx="8596668" cy="5356485"/>
          </a:xfrm>
        </p:spPr>
        <p:txBody>
          <a:bodyPr>
            <a:normAutofit/>
          </a:bodyPr>
          <a:lstStyle/>
          <a:p>
            <a:r>
              <a:rPr lang="en-GB" sz="2000" dirty="0">
                <a:latin typeface="Times New Roman" panose="02020603050405020304" pitchFamily="18" charset="0"/>
                <a:cs typeface="Times New Roman" panose="02020603050405020304" pitchFamily="18" charset="0"/>
              </a:rPr>
              <a:t>Neglect</a:t>
            </a:r>
          </a:p>
          <a:p>
            <a:r>
              <a:rPr lang="en-GB" sz="2000" dirty="0">
                <a:latin typeface="Times New Roman" panose="02020603050405020304" pitchFamily="18" charset="0"/>
                <a:cs typeface="Times New Roman" panose="02020603050405020304" pitchFamily="18" charset="0"/>
              </a:rPr>
              <a:t>Anxiety and </a:t>
            </a:r>
            <a:r>
              <a:rPr lang="en-GB" sz="2000" dirty="0" smtClean="0">
                <a:latin typeface="Times New Roman" panose="02020603050405020304" pitchFamily="18" charset="0"/>
                <a:cs typeface="Times New Roman" panose="02020603050405020304" pitchFamily="18" charset="0"/>
              </a:rPr>
              <a:t>depression (</a:t>
            </a:r>
            <a:r>
              <a:rPr lang="nb-NO" sz="2000" dirty="0" smtClean="0">
                <a:latin typeface="Times New Roman" panose="02020603050405020304" pitchFamily="18" charset="0"/>
                <a:cs typeface="Times New Roman" panose="02020603050405020304" pitchFamily="18" charset="0"/>
              </a:rPr>
              <a:t>Hussong &amp; Smith, 2018</a:t>
            </a:r>
            <a:r>
              <a:rPr lang="nb-NO" sz="2000" dirty="0">
                <a:latin typeface="Times New Roman" panose="02020603050405020304" pitchFamily="18" charset="0"/>
                <a:cs typeface="Times New Roman" panose="02020603050405020304" pitchFamily="18" charset="0"/>
              </a:rPr>
              <a:t>). </a:t>
            </a:r>
            <a:endParaRPr lang="en-GB" sz="2000" dirty="0">
              <a:latin typeface="Times New Roman" panose="02020603050405020304" pitchFamily="18" charset="0"/>
              <a:cs typeface="Times New Roman" panose="02020603050405020304" pitchFamily="18" charset="0"/>
            </a:endParaRPr>
          </a:p>
          <a:p>
            <a:r>
              <a:rPr lang="en-GB" sz="2000" dirty="0">
                <a:latin typeface="Times New Roman" panose="02020603050405020304" pitchFamily="18" charset="0"/>
                <a:cs typeface="Times New Roman" panose="02020603050405020304" pitchFamily="18" charset="0"/>
              </a:rPr>
              <a:t>Peer pressure</a:t>
            </a:r>
          </a:p>
          <a:p>
            <a:r>
              <a:rPr lang="en-GB" sz="2000" dirty="0">
                <a:latin typeface="Times New Roman" panose="02020603050405020304" pitchFamily="18" charset="0"/>
                <a:cs typeface="Times New Roman" panose="02020603050405020304" pitchFamily="18" charset="0"/>
              </a:rPr>
              <a:t>Chronic </a:t>
            </a:r>
            <a:r>
              <a:rPr lang="en-GB" sz="2000" dirty="0" smtClean="0">
                <a:latin typeface="Times New Roman" panose="02020603050405020304" pitchFamily="18" charset="0"/>
                <a:cs typeface="Times New Roman" panose="02020603050405020304" pitchFamily="18" charset="0"/>
              </a:rPr>
              <a:t>conditions</a:t>
            </a:r>
          </a:p>
          <a:p>
            <a:endParaRPr lang="en-GB" sz="2000" dirty="0">
              <a:latin typeface="Times New Roman" panose="02020603050405020304" pitchFamily="18" charset="0"/>
              <a:cs typeface="Times New Roman" panose="02020603050405020304" pitchFamily="18" charset="0"/>
            </a:endParaRPr>
          </a:p>
        </p:txBody>
      </p:sp>
      <p:pic>
        <p:nvPicPr>
          <p:cNvPr id="4" name="Picture 3"/>
          <p:cNvPicPr>
            <a:picLocks noChangeAspect="1"/>
          </p:cNvPicPr>
          <p:nvPr/>
        </p:nvPicPr>
        <p:blipFill>
          <a:blip r:embed="rId3"/>
          <a:stretch>
            <a:fillRect/>
          </a:stretch>
        </p:blipFill>
        <p:spPr>
          <a:xfrm>
            <a:off x="974370" y="2682778"/>
            <a:ext cx="8746569" cy="3452735"/>
          </a:xfrm>
          <a:prstGeom prst="rect">
            <a:avLst/>
          </a:prstGeom>
        </p:spPr>
      </p:pic>
    </p:spTree>
    <p:extLst>
      <p:ext uri="{BB962C8B-B14F-4D97-AF65-F5344CB8AC3E}">
        <p14:creationId xmlns="" xmlns:p14="http://schemas.microsoft.com/office/powerpoint/2010/main" val="149004944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77334" y="1603948"/>
            <a:ext cx="8596668" cy="3987709"/>
          </a:xfrm>
        </p:spPr>
        <p:txBody>
          <a:bodyPr>
            <a:normAutofit/>
          </a:bodyPr>
          <a:lstStyle/>
          <a:p>
            <a:r>
              <a:rPr lang="en-GB" sz="2000" dirty="0">
                <a:latin typeface="Times New Roman" panose="02020603050405020304" pitchFamily="18" charset="0"/>
                <a:cs typeface="Times New Roman" panose="02020603050405020304" pitchFamily="18" charset="0"/>
              </a:rPr>
              <a:t>Extreme poverty</a:t>
            </a:r>
          </a:p>
          <a:p>
            <a:r>
              <a:rPr lang="en-GB" sz="2000" dirty="0">
                <a:latin typeface="Times New Roman" panose="02020603050405020304" pitchFamily="18" charset="0"/>
                <a:cs typeface="Times New Roman" panose="02020603050405020304" pitchFamily="18" charset="0"/>
              </a:rPr>
              <a:t>Lack of self-esteem</a:t>
            </a:r>
          </a:p>
          <a:p>
            <a:r>
              <a:rPr lang="en-GB" sz="2000" dirty="0">
                <a:latin typeface="Times New Roman" panose="02020603050405020304" pitchFamily="18" charset="0"/>
                <a:cs typeface="Times New Roman" panose="02020603050405020304" pitchFamily="18" charset="0"/>
              </a:rPr>
              <a:t>Genetic issues</a:t>
            </a:r>
          </a:p>
          <a:p>
            <a:r>
              <a:rPr lang="en-GB" sz="2000" dirty="0">
                <a:latin typeface="Times New Roman" panose="02020603050405020304" pitchFamily="18" charset="0"/>
                <a:cs typeface="Times New Roman" panose="02020603050405020304" pitchFamily="18" charset="0"/>
              </a:rPr>
              <a:t>Traumas</a:t>
            </a:r>
          </a:p>
        </p:txBody>
      </p:sp>
      <p:sp>
        <p:nvSpPr>
          <p:cNvPr id="6" name="Title 1"/>
          <p:cNvSpPr>
            <a:spLocks noGrp="1"/>
          </p:cNvSpPr>
          <p:nvPr>
            <p:ph type="title"/>
          </p:nvPr>
        </p:nvSpPr>
        <p:spPr>
          <a:xfrm>
            <a:off x="677334" y="399737"/>
            <a:ext cx="8596668" cy="559633"/>
          </a:xfrm>
        </p:spPr>
        <p:txBody>
          <a:bodyPr>
            <a:normAutofit/>
          </a:bodyPr>
          <a:lstStyle/>
          <a:p>
            <a:pPr algn="ctr"/>
            <a:r>
              <a:rPr lang="en-GB" sz="2800" dirty="0">
                <a:latin typeface="Times New Roman" panose="02020603050405020304" pitchFamily="18" charset="0"/>
                <a:cs typeface="Times New Roman" panose="02020603050405020304" pitchFamily="18" charset="0"/>
              </a:rPr>
              <a:t>Contributing Factors </a:t>
            </a:r>
            <a:r>
              <a:rPr lang="en-GB" sz="2800" dirty="0" smtClean="0">
                <a:latin typeface="Times New Roman" panose="02020603050405020304" pitchFamily="18" charset="0"/>
                <a:cs typeface="Times New Roman" panose="02020603050405020304" pitchFamily="18" charset="0"/>
              </a:rPr>
              <a:t>to </a:t>
            </a:r>
            <a:r>
              <a:rPr lang="en-GB" sz="2800" dirty="0">
                <a:latin typeface="Times New Roman" panose="02020603050405020304" pitchFamily="18" charset="0"/>
                <a:cs typeface="Times New Roman" panose="02020603050405020304" pitchFamily="18" charset="0"/>
              </a:rPr>
              <a:t>Substance Use </a:t>
            </a:r>
            <a:r>
              <a:rPr lang="en-GB" sz="2800" dirty="0" smtClean="0">
                <a:latin typeface="Times New Roman" panose="02020603050405020304" pitchFamily="18" charset="0"/>
                <a:cs typeface="Times New Roman" panose="02020603050405020304" pitchFamily="18" charset="0"/>
              </a:rPr>
              <a:t>and Abuse (Cont.)</a:t>
            </a:r>
            <a:endParaRPr lang="en-AU" sz="2800" dirty="0">
              <a:latin typeface="Times New Roman" panose="02020603050405020304" pitchFamily="18" charset="0"/>
              <a:cs typeface="Times New Roman" panose="02020603050405020304" pitchFamily="18" charset="0"/>
            </a:endParaRPr>
          </a:p>
        </p:txBody>
      </p:sp>
    </p:spTree>
    <p:extLst>
      <p:ext uri="{BB962C8B-B14F-4D97-AF65-F5344CB8AC3E}">
        <p14:creationId xmlns="" xmlns:p14="http://schemas.microsoft.com/office/powerpoint/2010/main" val="322710907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77334" y="264827"/>
            <a:ext cx="8596668" cy="919396"/>
          </a:xfrm>
        </p:spPr>
        <p:txBody>
          <a:bodyPr>
            <a:noAutofit/>
          </a:bodyPr>
          <a:lstStyle/>
          <a:p>
            <a:pPr algn="ctr"/>
            <a:r>
              <a:rPr lang="en-GB" sz="2800" dirty="0">
                <a:latin typeface="Times New Roman" panose="02020603050405020304" pitchFamily="18" charset="0"/>
                <a:cs typeface="Times New Roman" panose="02020603050405020304" pitchFamily="18" charset="0"/>
              </a:rPr>
              <a:t>Prevalence o</a:t>
            </a:r>
            <a:r>
              <a:rPr lang="en-GB" sz="2800" dirty="0" smtClean="0">
                <a:latin typeface="Times New Roman" panose="02020603050405020304" pitchFamily="18" charset="0"/>
                <a:cs typeface="Times New Roman" panose="02020603050405020304" pitchFamily="18" charset="0"/>
              </a:rPr>
              <a:t>f </a:t>
            </a:r>
            <a:r>
              <a:rPr lang="en-GB" sz="2800" dirty="0">
                <a:latin typeface="Times New Roman" panose="02020603050405020304" pitchFamily="18" charset="0"/>
                <a:cs typeface="Times New Roman" panose="02020603050405020304" pitchFamily="18" charset="0"/>
              </a:rPr>
              <a:t>Substance Use </a:t>
            </a:r>
            <a:r>
              <a:rPr lang="en-GB" sz="2800" dirty="0" smtClean="0">
                <a:latin typeface="Times New Roman" panose="02020603050405020304" pitchFamily="18" charset="0"/>
                <a:cs typeface="Times New Roman" panose="02020603050405020304" pitchFamily="18" charset="0"/>
              </a:rPr>
              <a:t>and Abuse Among Young Adults</a:t>
            </a:r>
            <a:endParaRPr lang="en-AU" sz="2800"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a:xfrm>
            <a:off x="649199" y="1246721"/>
            <a:ext cx="8596668" cy="5861154"/>
          </a:xfrm>
        </p:spPr>
        <p:txBody>
          <a:bodyPr>
            <a:normAutofit/>
          </a:bodyPr>
          <a:lstStyle/>
          <a:p>
            <a:r>
              <a:rPr lang="en-GB" sz="2000" dirty="0">
                <a:latin typeface="Times New Roman" panose="02020603050405020304" pitchFamily="18" charset="0"/>
                <a:cs typeface="Times New Roman" panose="02020603050405020304" pitchFamily="18" charset="0"/>
              </a:rPr>
              <a:t>79.9% alcohol, 39.3% marijuana and 9.9% Adderall are consumed by young </a:t>
            </a:r>
            <a:r>
              <a:rPr lang="en-GB" sz="2000" dirty="0" smtClean="0">
                <a:latin typeface="Times New Roman" panose="02020603050405020304" pitchFamily="18" charset="0"/>
                <a:cs typeface="Times New Roman" panose="02020603050405020304" pitchFamily="18" charset="0"/>
              </a:rPr>
              <a:t>adults (Montgomery &amp; Mantey, 2018).</a:t>
            </a:r>
            <a:endParaRPr lang="en-GB" sz="2000" dirty="0">
              <a:latin typeface="Times New Roman" panose="02020603050405020304" pitchFamily="18" charset="0"/>
              <a:cs typeface="Times New Roman" panose="02020603050405020304" pitchFamily="18" charset="0"/>
            </a:endParaRPr>
          </a:p>
          <a:p>
            <a:r>
              <a:rPr lang="en-GB" sz="2000" dirty="0">
                <a:latin typeface="Times New Roman" panose="02020603050405020304" pitchFamily="18" charset="0"/>
                <a:cs typeface="Times New Roman" panose="02020603050405020304" pitchFamily="18" charset="0"/>
              </a:rPr>
              <a:t>Around 7 million young </a:t>
            </a:r>
            <a:r>
              <a:rPr lang="en-GB" sz="2000" dirty="0" smtClean="0">
                <a:latin typeface="Times New Roman" panose="02020603050405020304" pitchFamily="18" charset="0"/>
                <a:cs typeface="Times New Roman" panose="02020603050405020304" pitchFamily="18" charset="0"/>
              </a:rPr>
              <a:t>adults battle </a:t>
            </a:r>
            <a:r>
              <a:rPr lang="en-GB" sz="2000" dirty="0">
                <a:latin typeface="Times New Roman" panose="02020603050405020304" pitchFamily="18" charset="0"/>
                <a:cs typeface="Times New Roman" panose="02020603050405020304" pitchFamily="18" charset="0"/>
              </a:rPr>
              <a:t>illicit drug disorders.</a:t>
            </a:r>
          </a:p>
          <a:p>
            <a:r>
              <a:rPr lang="en-GB" sz="2000" dirty="0">
                <a:latin typeface="Times New Roman" panose="02020603050405020304" pitchFamily="18" charset="0"/>
                <a:cs typeface="Times New Roman" panose="02020603050405020304" pitchFamily="18" charset="0"/>
              </a:rPr>
              <a:t>Binges trigger substance abuse for more than 90 percent for young adults in the United States.</a:t>
            </a:r>
          </a:p>
          <a:p>
            <a:r>
              <a:rPr lang="en-GB" sz="2000" dirty="0">
                <a:latin typeface="Times New Roman" panose="02020603050405020304" pitchFamily="18" charset="0"/>
                <a:cs typeface="Times New Roman" panose="02020603050405020304" pitchFamily="18" charset="0"/>
              </a:rPr>
              <a:t>49 percent of young adults in the 12th grade admit to have consumed substances at least once per month. </a:t>
            </a:r>
            <a:endParaRPr lang="en-GB" sz="2000" dirty="0" smtClean="0">
              <a:latin typeface="Times New Roman" panose="02020603050405020304" pitchFamily="18" charset="0"/>
              <a:cs typeface="Times New Roman" panose="02020603050405020304" pitchFamily="18" charset="0"/>
            </a:endParaRPr>
          </a:p>
          <a:p>
            <a:endParaRPr lang="en-GB" sz="2000" dirty="0">
              <a:latin typeface="Times New Roman" panose="02020603050405020304" pitchFamily="18" charset="0"/>
              <a:cs typeface="Times New Roman" panose="02020603050405020304" pitchFamily="18" charset="0"/>
            </a:endParaRPr>
          </a:p>
        </p:txBody>
      </p:sp>
      <p:pic>
        <p:nvPicPr>
          <p:cNvPr id="4" name="Picture 3"/>
          <p:cNvPicPr>
            <a:picLocks noChangeAspect="1"/>
          </p:cNvPicPr>
          <p:nvPr/>
        </p:nvPicPr>
        <p:blipFill>
          <a:blip r:embed="rId3"/>
          <a:stretch>
            <a:fillRect/>
          </a:stretch>
        </p:blipFill>
        <p:spPr>
          <a:xfrm>
            <a:off x="696939" y="4094045"/>
            <a:ext cx="8972550" cy="2390931"/>
          </a:xfrm>
          <a:prstGeom prst="rect">
            <a:avLst/>
          </a:prstGeom>
        </p:spPr>
      </p:pic>
    </p:spTree>
    <p:extLst>
      <p:ext uri="{BB962C8B-B14F-4D97-AF65-F5344CB8AC3E}">
        <p14:creationId xmlns="" xmlns:p14="http://schemas.microsoft.com/office/powerpoint/2010/main" val="176430712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77334" y="164892"/>
            <a:ext cx="8596668" cy="1004341"/>
          </a:xfrm>
        </p:spPr>
        <p:txBody>
          <a:bodyPr>
            <a:normAutofit/>
          </a:bodyPr>
          <a:lstStyle/>
          <a:p>
            <a:pPr algn="ctr"/>
            <a:r>
              <a:rPr lang="en-GB" sz="2800" dirty="0">
                <a:latin typeface="Times New Roman" panose="02020603050405020304" pitchFamily="18" charset="0"/>
                <a:cs typeface="Times New Roman" panose="02020603050405020304" pitchFamily="18" charset="0"/>
              </a:rPr>
              <a:t>Prevalence of Substance Use and Abuse Among Young </a:t>
            </a:r>
            <a:r>
              <a:rPr lang="en-GB" sz="2800" dirty="0" smtClean="0">
                <a:latin typeface="Times New Roman" panose="02020603050405020304" pitchFamily="18" charset="0"/>
                <a:cs typeface="Times New Roman" panose="02020603050405020304" pitchFamily="18" charset="0"/>
              </a:rPr>
              <a:t>Adults (Cont..)</a:t>
            </a:r>
            <a:endParaRPr lang="en-AU" sz="2800"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a:xfrm>
            <a:off x="677334" y="1650923"/>
            <a:ext cx="8596668" cy="3880773"/>
          </a:xfrm>
        </p:spPr>
        <p:txBody>
          <a:bodyPr>
            <a:normAutofit/>
          </a:bodyPr>
          <a:lstStyle/>
          <a:p>
            <a:r>
              <a:rPr lang="en-GB" sz="2000" dirty="0" smtClean="0">
                <a:latin typeface="Times New Roman" panose="02020603050405020304" pitchFamily="18" charset="0"/>
                <a:cs typeface="Times New Roman" panose="02020603050405020304" pitchFamily="18" charset="0"/>
              </a:rPr>
              <a:t>11% of young adults abuse substances </a:t>
            </a:r>
            <a:r>
              <a:rPr lang="en-GB" sz="2000" dirty="0">
                <a:latin typeface="Times New Roman" panose="02020603050405020304" pitchFamily="18" charset="0"/>
                <a:cs typeface="Times New Roman" panose="02020603050405020304" pitchFamily="18" charset="0"/>
              </a:rPr>
              <a:t>via </a:t>
            </a:r>
            <a:r>
              <a:rPr lang="en-GB" sz="2000" dirty="0" smtClean="0">
                <a:latin typeface="Times New Roman" panose="02020603050405020304" pitchFamily="18" charset="0"/>
                <a:cs typeface="Times New Roman" panose="02020603050405020304" pitchFamily="18" charset="0"/>
              </a:rPr>
              <a:t>injections (</a:t>
            </a:r>
            <a:r>
              <a:rPr lang="en-GB" sz="2000" dirty="0">
                <a:latin typeface="Times New Roman" panose="02020603050405020304" pitchFamily="18" charset="0"/>
                <a:cs typeface="Times New Roman" panose="02020603050405020304" pitchFamily="18" charset="0"/>
              </a:rPr>
              <a:t>Montgomery &amp; Mantey, 2018</a:t>
            </a:r>
            <a:r>
              <a:rPr lang="en-GB" sz="2000" dirty="0" smtClean="0">
                <a:latin typeface="Times New Roman" panose="02020603050405020304" pitchFamily="18" charset="0"/>
                <a:cs typeface="Times New Roman" panose="02020603050405020304" pitchFamily="18" charset="0"/>
              </a:rPr>
              <a:t>).</a:t>
            </a:r>
            <a:endParaRPr lang="en-AU" sz="2000" dirty="0">
              <a:latin typeface="Times New Roman" panose="02020603050405020304" pitchFamily="18" charset="0"/>
              <a:cs typeface="Times New Roman" panose="02020603050405020304" pitchFamily="18" charset="0"/>
            </a:endParaRPr>
          </a:p>
          <a:p>
            <a:r>
              <a:rPr lang="en-GB" sz="2000" dirty="0" smtClean="0">
                <a:latin typeface="Times New Roman" panose="02020603050405020304" pitchFamily="18" charset="0"/>
                <a:cs typeface="Times New Roman" panose="02020603050405020304" pitchFamily="18" charset="0"/>
              </a:rPr>
              <a:t>There are six deaths per day related to alcoholism. </a:t>
            </a:r>
            <a:endParaRPr lang="en-AU" sz="2000" dirty="0">
              <a:latin typeface="Times New Roman" panose="02020603050405020304" pitchFamily="18" charset="0"/>
              <a:cs typeface="Times New Roman" panose="02020603050405020304" pitchFamily="18" charset="0"/>
            </a:endParaRPr>
          </a:p>
          <a:p>
            <a:r>
              <a:rPr lang="en-GB" sz="2000" dirty="0" smtClean="0">
                <a:latin typeface="Times New Roman" panose="02020603050405020304" pitchFamily="18" charset="0"/>
                <a:cs typeface="Times New Roman" panose="02020603050405020304" pitchFamily="18" charset="0"/>
              </a:rPr>
              <a:t>15 million of young adults live with alcohol disorders.</a:t>
            </a:r>
          </a:p>
          <a:p>
            <a:r>
              <a:rPr lang="en-GB" sz="2000" dirty="0" smtClean="0">
                <a:latin typeface="Times New Roman" panose="02020603050405020304" pitchFamily="18" charset="0"/>
                <a:cs typeface="Times New Roman" panose="02020603050405020304" pitchFamily="18" charset="0"/>
              </a:rPr>
              <a:t>Social media platforms should be used to create awareness among young adults. </a:t>
            </a:r>
            <a:endParaRPr lang="en-AU" sz="2000" dirty="0">
              <a:latin typeface="Times New Roman" panose="02020603050405020304" pitchFamily="18" charset="0"/>
              <a:cs typeface="Times New Roman" panose="02020603050405020304" pitchFamily="18" charset="0"/>
            </a:endParaRPr>
          </a:p>
        </p:txBody>
      </p:sp>
    </p:spTree>
    <p:extLst>
      <p:ext uri="{BB962C8B-B14F-4D97-AF65-F5344CB8AC3E}">
        <p14:creationId xmlns="" xmlns:p14="http://schemas.microsoft.com/office/powerpoint/2010/main" val="211309963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77334" y="164892"/>
            <a:ext cx="8596668" cy="1124262"/>
          </a:xfrm>
        </p:spPr>
        <p:txBody>
          <a:bodyPr>
            <a:normAutofit/>
          </a:bodyPr>
          <a:lstStyle/>
          <a:p>
            <a:pPr algn="ctr"/>
            <a:r>
              <a:rPr lang="en-GB" sz="2800" dirty="0" smtClean="0">
                <a:latin typeface="Times New Roman" panose="02020603050405020304" pitchFamily="18" charset="0"/>
                <a:cs typeface="Times New Roman" panose="02020603050405020304" pitchFamily="18" charset="0"/>
              </a:rPr>
              <a:t>Roles of a </a:t>
            </a:r>
            <a:r>
              <a:rPr lang="en-GB" sz="2800" dirty="0">
                <a:latin typeface="Times New Roman" panose="02020603050405020304" pitchFamily="18" charset="0"/>
                <a:cs typeface="Times New Roman" panose="02020603050405020304" pitchFamily="18" charset="0"/>
              </a:rPr>
              <a:t>Health Care </a:t>
            </a:r>
            <a:r>
              <a:rPr lang="en-GB" sz="2800" dirty="0" smtClean="0">
                <a:latin typeface="Times New Roman" panose="02020603050405020304" pitchFamily="18" charset="0"/>
                <a:cs typeface="Times New Roman" panose="02020603050405020304" pitchFamily="18" charset="0"/>
              </a:rPr>
              <a:t>Practitioner/Advocate in Addressing the </a:t>
            </a:r>
            <a:r>
              <a:rPr lang="en-GB" sz="2800" dirty="0">
                <a:latin typeface="Times New Roman" panose="02020603050405020304" pitchFamily="18" charset="0"/>
                <a:cs typeface="Times New Roman" panose="02020603050405020304" pitchFamily="18" charset="0"/>
              </a:rPr>
              <a:t>Issue</a:t>
            </a:r>
            <a:endParaRPr lang="en-AU" sz="2800"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a:xfrm>
            <a:off x="677334" y="1119189"/>
            <a:ext cx="8596668" cy="5358984"/>
          </a:xfrm>
        </p:spPr>
        <p:txBody>
          <a:bodyPr>
            <a:normAutofit/>
          </a:bodyPr>
          <a:lstStyle/>
          <a:p>
            <a:r>
              <a:rPr lang="en-GB" sz="2000" dirty="0">
                <a:latin typeface="Times New Roman" panose="02020603050405020304" pitchFamily="18" charset="0"/>
                <a:cs typeface="Times New Roman" panose="02020603050405020304" pitchFamily="18" charset="0"/>
              </a:rPr>
              <a:t>Provision of medications</a:t>
            </a:r>
          </a:p>
          <a:p>
            <a:r>
              <a:rPr lang="en-GB" sz="2000" dirty="0" smtClean="0">
                <a:latin typeface="Times New Roman" panose="02020603050405020304" pitchFamily="18" charset="0"/>
                <a:cs typeface="Times New Roman" panose="02020603050405020304" pitchFamily="18" charset="0"/>
              </a:rPr>
              <a:t>Conducting </a:t>
            </a:r>
            <a:r>
              <a:rPr lang="en-GB" sz="2000" dirty="0">
                <a:latin typeface="Times New Roman" panose="02020603050405020304" pitchFamily="18" charset="0"/>
                <a:cs typeface="Times New Roman" panose="02020603050405020304" pitchFamily="18" charset="0"/>
              </a:rPr>
              <a:t>screening </a:t>
            </a:r>
            <a:r>
              <a:rPr lang="en-GB" sz="2000" dirty="0" smtClean="0">
                <a:latin typeface="Times New Roman" panose="02020603050405020304" pitchFamily="18" charset="0"/>
                <a:cs typeface="Times New Roman" panose="02020603050405020304" pitchFamily="18" charset="0"/>
              </a:rPr>
              <a:t>questions (Vaughn et al., 2018). </a:t>
            </a:r>
            <a:endParaRPr lang="en-GB" sz="2000" dirty="0">
              <a:latin typeface="Times New Roman" panose="02020603050405020304" pitchFamily="18" charset="0"/>
              <a:cs typeface="Times New Roman" panose="02020603050405020304" pitchFamily="18" charset="0"/>
            </a:endParaRPr>
          </a:p>
          <a:p>
            <a:r>
              <a:rPr lang="en-GB" sz="2000" dirty="0">
                <a:latin typeface="Times New Roman" panose="02020603050405020304" pitchFamily="18" charset="0"/>
                <a:cs typeface="Times New Roman" panose="02020603050405020304" pitchFamily="18" charset="0"/>
              </a:rPr>
              <a:t>Providing counselling and guidelines</a:t>
            </a:r>
          </a:p>
          <a:p>
            <a:r>
              <a:rPr lang="en-GB" sz="2000" dirty="0">
                <a:latin typeface="Times New Roman" panose="02020603050405020304" pitchFamily="18" charset="0"/>
                <a:cs typeface="Times New Roman" panose="02020603050405020304" pitchFamily="18" charset="0"/>
              </a:rPr>
              <a:t>Educating young adults on how to manage </a:t>
            </a:r>
            <a:r>
              <a:rPr lang="en-GB" sz="2000" dirty="0" smtClean="0">
                <a:latin typeface="Times New Roman" panose="02020603050405020304" pitchFamily="18" charset="0"/>
                <a:cs typeface="Times New Roman" panose="02020603050405020304" pitchFamily="18" charset="0"/>
              </a:rPr>
              <a:t>addiction</a:t>
            </a:r>
            <a:endParaRPr lang="en-AU" sz="2000" dirty="0" smtClean="0">
              <a:latin typeface="Times New Roman" panose="02020603050405020304" pitchFamily="18" charset="0"/>
              <a:cs typeface="Times New Roman" panose="02020603050405020304" pitchFamily="18" charset="0"/>
            </a:endParaRPr>
          </a:p>
          <a:p>
            <a:endParaRPr lang="en-AU" sz="2000" dirty="0">
              <a:latin typeface="Times New Roman" panose="02020603050405020304" pitchFamily="18" charset="0"/>
              <a:cs typeface="Times New Roman" panose="02020603050405020304" pitchFamily="18" charset="0"/>
            </a:endParaRPr>
          </a:p>
        </p:txBody>
      </p:sp>
      <p:pic>
        <p:nvPicPr>
          <p:cNvPr id="5" name="Picture 4"/>
          <p:cNvPicPr>
            <a:picLocks noChangeAspect="1"/>
          </p:cNvPicPr>
          <p:nvPr/>
        </p:nvPicPr>
        <p:blipFill>
          <a:blip r:embed="rId3"/>
          <a:stretch>
            <a:fillRect/>
          </a:stretch>
        </p:blipFill>
        <p:spPr>
          <a:xfrm>
            <a:off x="1060736" y="3462728"/>
            <a:ext cx="8098253" cy="3052536"/>
          </a:xfrm>
          <a:prstGeom prst="rect">
            <a:avLst/>
          </a:prstGeom>
        </p:spPr>
      </p:pic>
    </p:spTree>
    <p:extLst>
      <p:ext uri="{BB962C8B-B14F-4D97-AF65-F5344CB8AC3E}">
        <p14:creationId xmlns="" xmlns:p14="http://schemas.microsoft.com/office/powerpoint/2010/main" val="259392717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77334" y="164892"/>
            <a:ext cx="8596668" cy="1049311"/>
          </a:xfrm>
        </p:spPr>
        <p:txBody>
          <a:bodyPr>
            <a:normAutofit/>
          </a:bodyPr>
          <a:lstStyle/>
          <a:p>
            <a:pPr algn="ctr"/>
            <a:r>
              <a:rPr lang="en-GB" sz="2800" dirty="0">
                <a:latin typeface="Times New Roman" panose="02020603050405020304" pitchFamily="18" charset="0"/>
                <a:cs typeface="Times New Roman" panose="02020603050405020304" pitchFamily="18" charset="0"/>
              </a:rPr>
              <a:t>Ways </a:t>
            </a:r>
            <a:r>
              <a:rPr lang="en-GB" sz="2800" dirty="0" smtClean="0">
                <a:latin typeface="Times New Roman" panose="02020603050405020304" pitchFamily="18" charset="0"/>
                <a:cs typeface="Times New Roman" panose="02020603050405020304" pitchFamily="18" charset="0"/>
              </a:rPr>
              <a:t>to </a:t>
            </a:r>
            <a:r>
              <a:rPr lang="en-GB" sz="2800" dirty="0">
                <a:latin typeface="Times New Roman" panose="02020603050405020304" pitchFamily="18" charset="0"/>
                <a:cs typeface="Times New Roman" panose="02020603050405020304" pitchFamily="18" charset="0"/>
              </a:rPr>
              <a:t>Identify </a:t>
            </a:r>
            <a:r>
              <a:rPr lang="en-GB" sz="2800" dirty="0" smtClean="0">
                <a:latin typeface="Times New Roman" panose="02020603050405020304" pitchFamily="18" charset="0"/>
                <a:cs typeface="Times New Roman" panose="02020603050405020304" pitchFamily="18" charset="0"/>
              </a:rPr>
              <a:t>and </a:t>
            </a:r>
            <a:r>
              <a:rPr lang="en-GB" sz="2800" dirty="0">
                <a:latin typeface="Times New Roman" panose="02020603050405020304" pitchFamily="18" charset="0"/>
                <a:cs typeface="Times New Roman" panose="02020603050405020304" pitchFamily="18" charset="0"/>
              </a:rPr>
              <a:t>Address Substance Use </a:t>
            </a:r>
            <a:r>
              <a:rPr lang="en-GB" sz="2800" dirty="0" smtClean="0">
                <a:latin typeface="Times New Roman" panose="02020603050405020304" pitchFamily="18" charset="0"/>
                <a:cs typeface="Times New Roman" panose="02020603050405020304" pitchFamily="18" charset="0"/>
              </a:rPr>
              <a:t>and </a:t>
            </a:r>
            <a:r>
              <a:rPr lang="en-GB" sz="2800" dirty="0">
                <a:latin typeface="Times New Roman" panose="02020603050405020304" pitchFamily="18" charset="0"/>
                <a:cs typeface="Times New Roman" panose="02020603050405020304" pitchFamily="18" charset="0"/>
              </a:rPr>
              <a:t>Drug Abuse</a:t>
            </a:r>
            <a:endParaRPr lang="en-AU" sz="2800"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a:xfrm>
            <a:off x="677334" y="1426071"/>
            <a:ext cx="9156214" cy="5431929"/>
          </a:xfrm>
        </p:spPr>
        <p:txBody>
          <a:bodyPr>
            <a:normAutofit/>
          </a:bodyPr>
          <a:lstStyle/>
          <a:p>
            <a:r>
              <a:rPr lang="en-GB" sz="2000" dirty="0">
                <a:latin typeface="Times New Roman" panose="02020603050405020304" pitchFamily="18" charset="0"/>
                <a:cs typeface="Times New Roman" panose="02020603050405020304" pitchFamily="18" charset="0"/>
              </a:rPr>
              <a:t>Substance abusers are </a:t>
            </a:r>
            <a:r>
              <a:rPr lang="en-GB" sz="2000" dirty="0" smtClean="0">
                <a:latin typeface="Times New Roman" panose="02020603050405020304" pitchFamily="18" charset="0"/>
                <a:cs typeface="Times New Roman" panose="02020603050405020304" pitchFamily="18" charset="0"/>
              </a:rPr>
              <a:t>look dizzy </a:t>
            </a:r>
            <a:r>
              <a:rPr lang="en-GB" sz="2000" dirty="0">
                <a:latin typeface="Times New Roman" panose="02020603050405020304" pitchFamily="18" charset="0"/>
                <a:cs typeface="Times New Roman" panose="02020603050405020304" pitchFamily="18" charset="0"/>
              </a:rPr>
              <a:t>and fatigued.</a:t>
            </a:r>
          </a:p>
          <a:p>
            <a:r>
              <a:rPr lang="en-GB" sz="2000" dirty="0">
                <a:latin typeface="Times New Roman" panose="02020603050405020304" pitchFamily="18" charset="0"/>
                <a:cs typeface="Times New Roman" panose="02020603050405020304" pitchFamily="18" charset="0"/>
              </a:rPr>
              <a:t>They also suffer from </a:t>
            </a:r>
            <a:r>
              <a:rPr lang="en-GB" sz="2000" dirty="0" smtClean="0">
                <a:latin typeface="Times New Roman" panose="02020603050405020304" pitchFamily="18" charset="0"/>
                <a:cs typeface="Times New Roman" panose="02020603050405020304" pitchFamily="18" charset="0"/>
              </a:rPr>
              <a:t>disorders (Vaughn et al., 2018).</a:t>
            </a:r>
            <a:endParaRPr lang="en-GB" sz="2000" dirty="0">
              <a:latin typeface="Times New Roman" panose="02020603050405020304" pitchFamily="18" charset="0"/>
              <a:cs typeface="Times New Roman" panose="02020603050405020304" pitchFamily="18" charset="0"/>
            </a:endParaRPr>
          </a:p>
          <a:p>
            <a:r>
              <a:rPr lang="en-GB" sz="2000" dirty="0">
                <a:latin typeface="Times New Roman" panose="02020603050405020304" pitchFamily="18" charset="0"/>
                <a:cs typeface="Times New Roman" panose="02020603050405020304" pitchFamily="18" charset="0"/>
              </a:rPr>
              <a:t>Substance abusers hardly </a:t>
            </a:r>
            <a:r>
              <a:rPr lang="en-GB" sz="2000" dirty="0" smtClean="0">
                <a:latin typeface="Times New Roman" panose="02020603050405020304" pitchFamily="18" charset="0"/>
                <a:cs typeface="Times New Roman" panose="02020603050405020304" pitchFamily="18" charset="0"/>
              </a:rPr>
              <a:t>interact with others.</a:t>
            </a:r>
            <a:endParaRPr lang="en-GB" sz="2000" dirty="0">
              <a:latin typeface="Times New Roman" panose="02020603050405020304" pitchFamily="18" charset="0"/>
              <a:cs typeface="Times New Roman" panose="02020603050405020304" pitchFamily="18" charset="0"/>
            </a:endParaRPr>
          </a:p>
          <a:p>
            <a:r>
              <a:rPr lang="en-GB" sz="2000" dirty="0">
                <a:latin typeface="Times New Roman" panose="02020603050405020304" pitchFamily="18" charset="0"/>
                <a:cs typeface="Times New Roman" panose="02020603050405020304" pitchFamily="18" charset="0"/>
              </a:rPr>
              <a:t>They like staying alone and in isolation</a:t>
            </a:r>
            <a:r>
              <a:rPr lang="en-GB" sz="2000" dirty="0" smtClean="0">
                <a:latin typeface="Times New Roman" panose="02020603050405020304" pitchFamily="18" charset="0"/>
                <a:cs typeface="Times New Roman" panose="02020603050405020304" pitchFamily="18" charset="0"/>
              </a:rPr>
              <a:t>.</a:t>
            </a:r>
          </a:p>
          <a:p>
            <a:endParaRPr lang="en-GB" sz="2000" dirty="0">
              <a:latin typeface="Times New Roman" panose="02020603050405020304" pitchFamily="18" charset="0"/>
              <a:cs typeface="Times New Roman" panose="02020603050405020304" pitchFamily="18" charset="0"/>
            </a:endParaRPr>
          </a:p>
        </p:txBody>
      </p:sp>
      <p:pic>
        <p:nvPicPr>
          <p:cNvPr id="4" name="Picture 3"/>
          <p:cNvPicPr>
            <a:picLocks noChangeAspect="1"/>
          </p:cNvPicPr>
          <p:nvPr/>
        </p:nvPicPr>
        <p:blipFill>
          <a:blip r:embed="rId3"/>
          <a:stretch>
            <a:fillRect/>
          </a:stretch>
        </p:blipFill>
        <p:spPr>
          <a:xfrm>
            <a:off x="719537" y="3372787"/>
            <a:ext cx="9036292" cy="3297836"/>
          </a:xfrm>
          <a:prstGeom prst="rect">
            <a:avLst/>
          </a:prstGeom>
        </p:spPr>
      </p:pic>
    </p:spTree>
    <p:extLst>
      <p:ext uri="{BB962C8B-B14F-4D97-AF65-F5344CB8AC3E}">
        <p14:creationId xmlns="" xmlns:p14="http://schemas.microsoft.com/office/powerpoint/2010/main" val="147901694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77334" y="224852"/>
            <a:ext cx="8596668" cy="974361"/>
          </a:xfrm>
        </p:spPr>
        <p:txBody>
          <a:bodyPr>
            <a:normAutofit/>
          </a:bodyPr>
          <a:lstStyle/>
          <a:p>
            <a:pPr algn="ctr"/>
            <a:r>
              <a:rPr lang="en-GB" sz="2800" dirty="0">
                <a:latin typeface="Times New Roman" panose="02020603050405020304" pitchFamily="18" charset="0"/>
                <a:cs typeface="Times New Roman" panose="02020603050405020304" pitchFamily="18" charset="0"/>
              </a:rPr>
              <a:t>Ways to Identify and Address Substance Use and Drug </a:t>
            </a:r>
            <a:r>
              <a:rPr lang="en-GB" sz="2800" dirty="0" smtClean="0">
                <a:latin typeface="Times New Roman" panose="02020603050405020304" pitchFamily="18" charset="0"/>
                <a:cs typeface="Times New Roman" panose="02020603050405020304" pitchFamily="18" charset="0"/>
              </a:rPr>
              <a:t>Abuse (Cont..)</a:t>
            </a:r>
            <a:endParaRPr lang="en-AU" sz="2800"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a:xfrm>
            <a:off x="495072" y="1347553"/>
            <a:ext cx="10235506" cy="5162105"/>
          </a:xfrm>
        </p:spPr>
        <p:txBody>
          <a:bodyPr>
            <a:normAutofit/>
          </a:bodyPr>
          <a:lstStyle/>
          <a:p>
            <a:r>
              <a:rPr lang="en-GB" sz="2000" dirty="0">
                <a:latin typeface="Times New Roman" panose="02020603050405020304" pitchFamily="18" charset="0"/>
                <a:cs typeface="Times New Roman" panose="02020603050405020304" pitchFamily="18" charset="0"/>
              </a:rPr>
              <a:t>Moral guidance is vital.</a:t>
            </a:r>
          </a:p>
          <a:p>
            <a:r>
              <a:rPr lang="en-GB" sz="2000" dirty="0">
                <a:latin typeface="Times New Roman" panose="02020603050405020304" pitchFamily="18" charset="0"/>
                <a:cs typeface="Times New Roman" panose="02020603050405020304" pitchFamily="18" charset="0"/>
              </a:rPr>
              <a:t>Awareness on the effects of substances is </a:t>
            </a:r>
            <a:r>
              <a:rPr lang="en-GB" sz="2000" dirty="0" smtClean="0">
                <a:latin typeface="Times New Roman" panose="02020603050405020304" pitchFamily="18" charset="0"/>
                <a:cs typeface="Times New Roman" panose="02020603050405020304" pitchFamily="18" charset="0"/>
              </a:rPr>
              <a:t>important (Montgomery &amp; Mantey, 2018).</a:t>
            </a:r>
            <a:endParaRPr lang="en-GB" sz="2000" dirty="0">
              <a:latin typeface="Times New Roman" panose="02020603050405020304" pitchFamily="18" charset="0"/>
              <a:cs typeface="Times New Roman" panose="02020603050405020304" pitchFamily="18" charset="0"/>
            </a:endParaRPr>
          </a:p>
          <a:p>
            <a:r>
              <a:rPr lang="en-GB" sz="2000" dirty="0">
                <a:latin typeface="Times New Roman" panose="02020603050405020304" pitchFamily="18" charset="0"/>
                <a:cs typeface="Times New Roman" panose="02020603050405020304" pitchFamily="18" charset="0"/>
              </a:rPr>
              <a:t>Substance abusers should join rehabilitation and collection </a:t>
            </a:r>
            <a:r>
              <a:rPr lang="en-GB" sz="2000" dirty="0" smtClean="0">
                <a:latin typeface="Times New Roman" panose="02020603050405020304" pitchFamily="18" charset="0"/>
                <a:cs typeface="Times New Roman" panose="02020603050405020304" pitchFamily="18" charset="0"/>
              </a:rPr>
              <a:t>centres. </a:t>
            </a:r>
            <a:endParaRPr lang="en-GB" sz="2000" dirty="0">
              <a:latin typeface="Times New Roman" panose="02020603050405020304" pitchFamily="18" charset="0"/>
              <a:cs typeface="Times New Roman" panose="02020603050405020304" pitchFamily="18" charset="0"/>
            </a:endParaRPr>
          </a:p>
          <a:p>
            <a:r>
              <a:rPr lang="en-GB" sz="2000" dirty="0">
                <a:latin typeface="Times New Roman" panose="02020603050405020304" pitchFamily="18" charset="0"/>
                <a:cs typeface="Times New Roman" panose="02020603050405020304" pitchFamily="18" charset="0"/>
              </a:rPr>
              <a:t>Physical and mental therapies are also vital</a:t>
            </a:r>
            <a:r>
              <a:rPr lang="en-GB" sz="2000" dirty="0" smtClean="0">
                <a:latin typeface="Times New Roman" panose="02020603050405020304" pitchFamily="18" charset="0"/>
                <a:cs typeface="Times New Roman" panose="02020603050405020304" pitchFamily="18" charset="0"/>
              </a:rPr>
              <a:t>.</a:t>
            </a:r>
          </a:p>
          <a:p>
            <a:endParaRPr lang="en-GB" sz="2000" dirty="0" smtClean="0">
              <a:latin typeface="Times New Roman" panose="02020603050405020304" pitchFamily="18" charset="0"/>
              <a:cs typeface="Times New Roman" panose="02020603050405020304" pitchFamily="18" charset="0"/>
            </a:endParaRPr>
          </a:p>
          <a:p>
            <a:endParaRPr lang="en-GB" sz="2000" dirty="0">
              <a:latin typeface="Times New Roman" panose="02020603050405020304" pitchFamily="18" charset="0"/>
              <a:cs typeface="Times New Roman" panose="02020603050405020304" pitchFamily="18" charset="0"/>
            </a:endParaRPr>
          </a:p>
        </p:txBody>
      </p:sp>
      <p:pic>
        <p:nvPicPr>
          <p:cNvPr id="6" name="Picture 5"/>
          <p:cNvPicPr>
            <a:picLocks noChangeAspect="1"/>
          </p:cNvPicPr>
          <p:nvPr/>
        </p:nvPicPr>
        <p:blipFill>
          <a:blip r:embed="rId3"/>
          <a:stretch>
            <a:fillRect/>
          </a:stretch>
        </p:blipFill>
        <p:spPr>
          <a:xfrm>
            <a:off x="534927" y="3546269"/>
            <a:ext cx="7454830" cy="3146840"/>
          </a:xfrm>
          <a:prstGeom prst="rect">
            <a:avLst/>
          </a:prstGeom>
        </p:spPr>
      </p:pic>
    </p:spTree>
    <p:extLst>
      <p:ext uri="{BB962C8B-B14F-4D97-AF65-F5344CB8AC3E}">
        <p14:creationId xmlns="" xmlns:p14="http://schemas.microsoft.com/office/powerpoint/2010/main" val="36225941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77334" y="269823"/>
            <a:ext cx="8596668" cy="1154243"/>
          </a:xfrm>
        </p:spPr>
        <p:txBody>
          <a:bodyPr>
            <a:normAutofit/>
          </a:bodyPr>
          <a:lstStyle/>
          <a:p>
            <a:pPr algn="ctr"/>
            <a:r>
              <a:rPr lang="en-GB" sz="2800" dirty="0">
                <a:latin typeface="Times New Roman" panose="02020603050405020304" pitchFamily="18" charset="0"/>
                <a:cs typeface="Times New Roman" panose="02020603050405020304" pitchFamily="18" charset="0"/>
              </a:rPr>
              <a:t>Presentation </a:t>
            </a:r>
            <a:r>
              <a:rPr lang="en-GB" sz="2800" dirty="0" smtClean="0">
                <a:latin typeface="Times New Roman" panose="02020603050405020304" pitchFamily="18" charset="0"/>
                <a:cs typeface="Times New Roman" panose="02020603050405020304" pitchFamily="18" charset="0"/>
              </a:rPr>
              <a:t>of an </a:t>
            </a:r>
            <a:r>
              <a:rPr lang="en-GB" sz="2800" dirty="0">
                <a:latin typeface="Times New Roman" panose="02020603050405020304" pitchFamily="18" charset="0"/>
                <a:cs typeface="Times New Roman" panose="02020603050405020304" pitchFamily="18" charset="0"/>
              </a:rPr>
              <a:t>Activity </a:t>
            </a:r>
            <a:r>
              <a:rPr lang="en-GB" sz="2800" dirty="0" smtClean="0">
                <a:latin typeface="Times New Roman" panose="02020603050405020304" pitchFamily="18" charset="0"/>
                <a:cs typeface="Times New Roman" panose="02020603050405020304" pitchFamily="18" charset="0"/>
              </a:rPr>
              <a:t>or </a:t>
            </a:r>
            <a:r>
              <a:rPr lang="en-GB" sz="2800" dirty="0">
                <a:latin typeface="Times New Roman" panose="02020603050405020304" pitchFamily="18" charset="0"/>
                <a:cs typeface="Times New Roman" panose="02020603050405020304" pitchFamily="18" charset="0"/>
              </a:rPr>
              <a:t>Project </a:t>
            </a:r>
            <a:r>
              <a:rPr lang="en-GB" sz="2800" dirty="0" smtClean="0">
                <a:latin typeface="Times New Roman" panose="02020603050405020304" pitchFamily="18" charset="0"/>
                <a:cs typeface="Times New Roman" panose="02020603050405020304" pitchFamily="18" charset="0"/>
              </a:rPr>
              <a:t>for the </a:t>
            </a:r>
            <a:r>
              <a:rPr lang="en-GB" sz="2800" dirty="0">
                <a:latin typeface="Times New Roman" panose="02020603050405020304" pitchFamily="18" charset="0"/>
                <a:cs typeface="Times New Roman" panose="02020603050405020304" pitchFamily="18" charset="0"/>
              </a:rPr>
              <a:t>Audience </a:t>
            </a:r>
            <a:r>
              <a:rPr lang="en-GB" sz="2800" dirty="0" smtClean="0">
                <a:latin typeface="Times New Roman" panose="02020603050405020304" pitchFamily="18" charset="0"/>
                <a:cs typeface="Times New Roman" panose="02020603050405020304" pitchFamily="18" charset="0"/>
              </a:rPr>
              <a:t>to Engage</a:t>
            </a:r>
            <a:endParaRPr lang="en-AU" sz="2800"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a:xfrm>
            <a:off x="677334" y="1873771"/>
            <a:ext cx="8596668" cy="4212562"/>
          </a:xfrm>
        </p:spPr>
        <p:txBody>
          <a:bodyPr>
            <a:normAutofit/>
          </a:bodyPr>
          <a:lstStyle/>
          <a:p>
            <a:r>
              <a:rPr lang="en-GB" sz="2000" dirty="0">
                <a:latin typeface="Times New Roman" panose="02020603050405020304" pitchFamily="18" charset="0"/>
                <a:cs typeface="Times New Roman" panose="02020603050405020304" pitchFamily="18" charset="0"/>
              </a:rPr>
              <a:t>The prevalence of substance use and drug abuse should be reduced. In this case, the audience </a:t>
            </a:r>
            <a:r>
              <a:rPr lang="en-GB" sz="2000" dirty="0" smtClean="0">
                <a:latin typeface="Times New Roman" panose="02020603050405020304" pitchFamily="18" charset="0"/>
                <a:cs typeface="Times New Roman" panose="02020603050405020304" pitchFamily="18" charset="0"/>
              </a:rPr>
              <a:t>is formed by </a:t>
            </a:r>
            <a:r>
              <a:rPr lang="en-GB" sz="2000" dirty="0">
                <a:latin typeface="Times New Roman" panose="02020603050405020304" pitchFamily="18" charset="0"/>
                <a:cs typeface="Times New Roman" panose="02020603050405020304" pitchFamily="18" charset="0"/>
              </a:rPr>
              <a:t>the students. Students group themselves in groups of ten with an aim to create awareness regarding this issue. Awareness should be done in learning institutions since this will target young adults. In addition, this group will be in a position to educate fellow students on the causes, effects and solutions that can be used to address it. For that reason, this will place the students in a pole position to understand the effects of abusing substance and drug abuse in society.</a:t>
            </a:r>
            <a:endParaRPr lang="en-AU" sz="2000" dirty="0">
              <a:latin typeface="Times New Roman" panose="02020603050405020304" pitchFamily="18" charset="0"/>
              <a:cs typeface="Times New Roman" panose="02020603050405020304" pitchFamily="18" charset="0"/>
            </a:endParaRPr>
          </a:p>
        </p:txBody>
      </p:sp>
    </p:spTree>
    <p:extLst>
      <p:ext uri="{BB962C8B-B14F-4D97-AF65-F5344CB8AC3E}">
        <p14:creationId xmlns="" xmlns:p14="http://schemas.microsoft.com/office/powerpoint/2010/main" val="338388079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77334" y="179882"/>
            <a:ext cx="8596668" cy="1019331"/>
          </a:xfrm>
        </p:spPr>
        <p:txBody>
          <a:bodyPr>
            <a:normAutofit/>
          </a:bodyPr>
          <a:lstStyle/>
          <a:p>
            <a:pPr algn="ctr"/>
            <a:r>
              <a:rPr lang="en-GB" sz="2800" dirty="0" smtClean="0">
                <a:latin typeface="Times New Roman" panose="02020603050405020304" pitchFamily="18" charset="0"/>
                <a:cs typeface="Times New Roman" panose="02020603050405020304" pitchFamily="18" charset="0"/>
              </a:rPr>
              <a:t>Help </a:t>
            </a:r>
            <a:r>
              <a:rPr lang="en-GB" sz="2800" dirty="0">
                <a:latin typeface="Times New Roman" panose="02020603050405020304" pitchFamily="18" charset="0"/>
                <a:cs typeface="Times New Roman" panose="02020603050405020304" pitchFamily="18" charset="0"/>
              </a:rPr>
              <a:t>and </a:t>
            </a:r>
            <a:r>
              <a:rPr lang="en-GB" sz="2800" dirty="0" smtClean="0">
                <a:latin typeface="Times New Roman" panose="02020603050405020304" pitchFamily="18" charset="0"/>
                <a:cs typeface="Times New Roman" panose="02020603050405020304" pitchFamily="18" charset="0"/>
              </a:rPr>
              <a:t>Support Resources Young Substance Use and Abuse</a:t>
            </a:r>
            <a:endParaRPr lang="en-AU" sz="2800"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a:xfrm>
            <a:off x="677334" y="1573967"/>
            <a:ext cx="8596668" cy="5284033"/>
          </a:xfrm>
        </p:spPr>
        <p:txBody>
          <a:bodyPr>
            <a:normAutofit/>
          </a:bodyPr>
          <a:lstStyle/>
          <a:p>
            <a:r>
              <a:rPr lang="en-AU" sz="2000" dirty="0">
                <a:latin typeface="Times New Roman" panose="02020603050405020304" pitchFamily="18" charset="0"/>
                <a:cs typeface="Times New Roman" panose="02020603050405020304" pitchFamily="18" charset="0"/>
              </a:rPr>
              <a:t>Helplines</a:t>
            </a:r>
          </a:p>
          <a:p>
            <a:r>
              <a:rPr lang="en-AU" sz="2000" dirty="0">
                <a:latin typeface="Times New Roman" panose="02020603050405020304" pitchFamily="18" charset="0"/>
                <a:cs typeface="Times New Roman" panose="02020603050405020304" pitchFamily="18" charset="0"/>
              </a:rPr>
              <a:t>Advocacy </a:t>
            </a:r>
            <a:r>
              <a:rPr lang="en-AU" sz="2000" dirty="0" smtClean="0">
                <a:latin typeface="Times New Roman" panose="02020603050405020304" pitchFamily="18" charset="0"/>
                <a:cs typeface="Times New Roman" panose="02020603050405020304" pitchFamily="18" charset="0"/>
              </a:rPr>
              <a:t>opportunities (</a:t>
            </a:r>
            <a:r>
              <a:rPr lang="en-GB" sz="2000" dirty="0" smtClean="0">
                <a:latin typeface="Times New Roman" panose="02020603050405020304" pitchFamily="18" charset="0"/>
                <a:cs typeface="Times New Roman" panose="02020603050405020304" pitchFamily="18" charset="0"/>
              </a:rPr>
              <a:t>Montgomery &amp; Mantey, 2018).</a:t>
            </a:r>
            <a:endParaRPr lang="en-AU" sz="2000" dirty="0" smtClean="0">
              <a:latin typeface="Times New Roman" panose="02020603050405020304" pitchFamily="18" charset="0"/>
              <a:cs typeface="Times New Roman" panose="02020603050405020304" pitchFamily="18" charset="0"/>
            </a:endParaRPr>
          </a:p>
          <a:p>
            <a:r>
              <a:rPr lang="en-AU" sz="2000" dirty="0" smtClean="0">
                <a:latin typeface="Times New Roman" panose="02020603050405020304" pitchFamily="18" charset="0"/>
                <a:cs typeface="Times New Roman" panose="02020603050405020304" pitchFamily="18" charset="0"/>
              </a:rPr>
              <a:t>Role models</a:t>
            </a:r>
          </a:p>
          <a:p>
            <a:r>
              <a:rPr lang="en-AU" sz="2000" dirty="0" smtClean="0">
                <a:latin typeface="Times New Roman" panose="02020603050405020304" pitchFamily="18" charset="0"/>
                <a:cs typeface="Times New Roman" panose="02020603050405020304" pitchFamily="18" charset="0"/>
              </a:rPr>
              <a:t>Rehabilitation centres</a:t>
            </a:r>
          </a:p>
          <a:p>
            <a:endParaRPr lang="en-AU" sz="2000" dirty="0">
              <a:latin typeface="Times New Roman" panose="02020603050405020304" pitchFamily="18" charset="0"/>
              <a:cs typeface="Times New Roman" panose="02020603050405020304" pitchFamily="18" charset="0"/>
            </a:endParaRPr>
          </a:p>
        </p:txBody>
      </p:sp>
      <p:pic>
        <p:nvPicPr>
          <p:cNvPr id="5" name="Picture 4"/>
          <p:cNvPicPr>
            <a:picLocks noChangeAspect="1"/>
          </p:cNvPicPr>
          <p:nvPr/>
        </p:nvPicPr>
        <p:blipFill>
          <a:blip r:embed="rId3"/>
          <a:stretch>
            <a:fillRect/>
          </a:stretch>
        </p:blipFill>
        <p:spPr>
          <a:xfrm>
            <a:off x="1052088" y="3672590"/>
            <a:ext cx="8631558" cy="3440243"/>
          </a:xfrm>
          <a:prstGeom prst="rect">
            <a:avLst/>
          </a:prstGeom>
        </p:spPr>
      </p:pic>
    </p:spTree>
    <p:extLst>
      <p:ext uri="{BB962C8B-B14F-4D97-AF65-F5344CB8AC3E}">
        <p14:creationId xmlns="" xmlns:p14="http://schemas.microsoft.com/office/powerpoint/2010/main" val="368102976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77334" y="279817"/>
            <a:ext cx="8596668" cy="814465"/>
          </a:xfrm>
        </p:spPr>
        <p:txBody>
          <a:bodyPr>
            <a:normAutofit/>
          </a:bodyPr>
          <a:lstStyle/>
          <a:p>
            <a:pPr algn="ctr"/>
            <a:r>
              <a:rPr lang="en-GB" sz="2800" dirty="0" smtClean="0">
                <a:latin typeface="Times New Roman" panose="02020603050405020304" pitchFamily="18" charset="0"/>
                <a:cs typeface="Times New Roman" panose="02020603050405020304" pitchFamily="18" charset="0"/>
              </a:rPr>
              <a:t>Conclusion</a:t>
            </a:r>
            <a:endParaRPr lang="en-AU" sz="2800"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a:xfrm>
            <a:off x="527432" y="1424066"/>
            <a:ext cx="8596668" cy="4002699"/>
          </a:xfrm>
        </p:spPr>
        <p:txBody>
          <a:bodyPr>
            <a:normAutofit/>
          </a:bodyPr>
          <a:lstStyle/>
          <a:p>
            <a:r>
              <a:rPr lang="en-GB" sz="2000" dirty="0">
                <a:latin typeface="Times New Roman" panose="02020603050405020304" pitchFamily="18" charset="0"/>
                <a:cs typeface="Times New Roman" panose="02020603050405020304" pitchFamily="18" charset="0"/>
              </a:rPr>
              <a:t>The creation of awareness is vital to address substance use and drug abuse.</a:t>
            </a:r>
          </a:p>
          <a:p>
            <a:r>
              <a:rPr lang="en-GB" sz="2000" dirty="0">
                <a:latin typeface="Times New Roman" panose="02020603050405020304" pitchFamily="18" charset="0"/>
                <a:cs typeface="Times New Roman" panose="02020603050405020304" pitchFamily="18" charset="0"/>
              </a:rPr>
              <a:t>Substance use and drug abuse causes disorders and severe effects.</a:t>
            </a:r>
          </a:p>
          <a:p>
            <a:r>
              <a:rPr lang="en-GB" sz="2000" dirty="0">
                <a:latin typeface="Times New Roman" panose="02020603050405020304" pitchFamily="18" charset="0"/>
                <a:cs typeface="Times New Roman" panose="02020603050405020304" pitchFamily="18" charset="0"/>
              </a:rPr>
              <a:t>Society ought to discourage the abuse of drugs and substances.</a:t>
            </a:r>
          </a:p>
          <a:p>
            <a:r>
              <a:rPr lang="en-GB" sz="2000" dirty="0">
                <a:latin typeface="Times New Roman" panose="02020603050405020304" pitchFamily="18" charset="0"/>
                <a:cs typeface="Times New Roman" panose="02020603050405020304" pitchFamily="18" charset="0"/>
              </a:rPr>
              <a:t>Young adults will be able to continue with their </a:t>
            </a:r>
            <a:r>
              <a:rPr lang="en-GB" sz="2000" dirty="0" smtClean="0">
                <a:latin typeface="Times New Roman" panose="02020603050405020304" pitchFamily="18" charset="0"/>
                <a:cs typeface="Times New Roman" panose="02020603050405020304" pitchFamily="18" charset="0"/>
              </a:rPr>
              <a:t>education</a:t>
            </a:r>
            <a:r>
              <a:rPr lang="en-AU" sz="2000" dirty="0" smtClean="0">
                <a:latin typeface="Times New Roman" panose="02020603050405020304" pitchFamily="18" charset="0"/>
                <a:cs typeface="Times New Roman" panose="02020603050405020304" pitchFamily="18" charset="0"/>
              </a:rPr>
              <a:t>.</a:t>
            </a:r>
            <a:endParaRPr lang="en-GB" sz="2000" dirty="0">
              <a:latin typeface="Times New Roman" panose="02020603050405020304" pitchFamily="18" charset="0"/>
              <a:cs typeface="Times New Roman" panose="02020603050405020304" pitchFamily="18" charset="0"/>
            </a:endParaRPr>
          </a:p>
        </p:txBody>
      </p:sp>
    </p:spTree>
    <p:extLst>
      <p:ext uri="{BB962C8B-B14F-4D97-AF65-F5344CB8AC3E}">
        <p14:creationId xmlns="" xmlns:p14="http://schemas.microsoft.com/office/powerpoint/2010/main" val="259304661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77334" y="189875"/>
            <a:ext cx="8596668" cy="799476"/>
          </a:xfrm>
        </p:spPr>
        <p:txBody>
          <a:bodyPr>
            <a:normAutofit/>
          </a:bodyPr>
          <a:lstStyle/>
          <a:p>
            <a:pPr algn="ctr"/>
            <a:r>
              <a:rPr lang="en-GB" sz="2800" dirty="0" smtClean="0">
                <a:latin typeface="Times New Roman" panose="02020603050405020304" pitchFamily="18" charset="0"/>
                <a:cs typeface="Times New Roman" panose="02020603050405020304" pitchFamily="18" charset="0"/>
              </a:rPr>
              <a:t>References</a:t>
            </a:r>
            <a:endParaRPr lang="en-AU" sz="2800"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a:xfrm>
            <a:off x="677334" y="1022790"/>
            <a:ext cx="8596668" cy="4632287"/>
          </a:xfrm>
        </p:spPr>
        <p:txBody>
          <a:bodyPr>
            <a:normAutofit/>
          </a:bodyPr>
          <a:lstStyle/>
          <a:p>
            <a:r>
              <a:rPr lang="en-AU" sz="2000" dirty="0">
                <a:latin typeface="Times New Roman" panose="02020603050405020304" pitchFamily="18" charset="0"/>
                <a:cs typeface="Times New Roman" panose="02020603050405020304" pitchFamily="18" charset="0"/>
              </a:rPr>
              <a:t>Hussong, A. M., &amp; Smith, R. K. (2018). Parent-Based Models of Adolescent Substance Use. </a:t>
            </a:r>
            <a:r>
              <a:rPr lang="en-AU" sz="2000" i="1" dirty="0">
                <a:latin typeface="Times New Roman" panose="02020603050405020304" pitchFamily="18" charset="0"/>
                <a:cs typeface="Times New Roman" panose="02020603050405020304" pitchFamily="18" charset="0"/>
              </a:rPr>
              <a:t>Handbook of Adolescent Development Research and Its Impact on Global Policy</a:t>
            </a:r>
            <a:r>
              <a:rPr lang="en-AU" sz="2000" dirty="0">
                <a:latin typeface="Times New Roman" panose="02020603050405020304" pitchFamily="18" charset="0"/>
                <a:cs typeface="Times New Roman" panose="02020603050405020304" pitchFamily="18" charset="0"/>
              </a:rPr>
              <a:t>.</a:t>
            </a:r>
          </a:p>
          <a:p>
            <a:r>
              <a:rPr lang="en-AU" sz="2000" dirty="0">
                <a:latin typeface="Times New Roman" panose="02020603050405020304" pitchFamily="18" charset="0"/>
                <a:cs typeface="Times New Roman" panose="02020603050405020304" pitchFamily="18" charset="0"/>
              </a:rPr>
              <a:t>Montgomery, L., &amp; Mantey, D. (2018). Racial/ethnic differences in prevalence and correlates of blunt smoking among adolescents. </a:t>
            </a:r>
            <a:r>
              <a:rPr lang="en-AU" sz="2000" i="1" dirty="0">
                <a:latin typeface="Times New Roman" panose="02020603050405020304" pitchFamily="18" charset="0"/>
                <a:cs typeface="Times New Roman" panose="02020603050405020304" pitchFamily="18" charset="0"/>
              </a:rPr>
              <a:t>Journal of psychoactive drugs</a:t>
            </a:r>
            <a:r>
              <a:rPr lang="en-AU" sz="2000" dirty="0">
                <a:latin typeface="Times New Roman" panose="02020603050405020304" pitchFamily="18" charset="0"/>
                <a:cs typeface="Times New Roman" panose="02020603050405020304" pitchFamily="18" charset="0"/>
              </a:rPr>
              <a:t>, </a:t>
            </a:r>
            <a:r>
              <a:rPr lang="en-AU" sz="2000" i="1" dirty="0">
                <a:latin typeface="Times New Roman" panose="02020603050405020304" pitchFamily="18" charset="0"/>
                <a:cs typeface="Times New Roman" panose="02020603050405020304" pitchFamily="18" charset="0"/>
              </a:rPr>
              <a:t>50</a:t>
            </a:r>
            <a:r>
              <a:rPr lang="en-AU" sz="2000" dirty="0">
                <a:latin typeface="Times New Roman" panose="02020603050405020304" pitchFamily="18" charset="0"/>
                <a:cs typeface="Times New Roman" panose="02020603050405020304" pitchFamily="18" charset="0"/>
              </a:rPr>
              <a:t>(3), 195-205.</a:t>
            </a:r>
          </a:p>
          <a:p>
            <a:r>
              <a:rPr lang="en-AU" sz="2000" dirty="0">
                <a:latin typeface="Times New Roman" panose="02020603050405020304" pitchFamily="18" charset="0"/>
                <a:cs typeface="Times New Roman" panose="02020603050405020304" pitchFamily="18" charset="0"/>
              </a:rPr>
              <a:t>Vaughn, M. G., AbiNader, M. A., Salas-Wright, C. P., Oh, S., &amp; Holzer, K. J. (2018). Declining trends in drug dealing among adolescents in the United States. </a:t>
            </a:r>
            <a:r>
              <a:rPr lang="en-AU" sz="2000" i="1" dirty="0">
                <a:latin typeface="Times New Roman" panose="02020603050405020304" pitchFamily="18" charset="0"/>
                <a:cs typeface="Times New Roman" panose="02020603050405020304" pitchFamily="18" charset="0"/>
              </a:rPr>
              <a:t>Addictive behaviors</a:t>
            </a:r>
            <a:r>
              <a:rPr lang="en-AU" sz="2000" dirty="0">
                <a:latin typeface="Times New Roman" panose="02020603050405020304" pitchFamily="18" charset="0"/>
                <a:cs typeface="Times New Roman" panose="02020603050405020304" pitchFamily="18" charset="0"/>
              </a:rPr>
              <a:t>, </a:t>
            </a:r>
            <a:r>
              <a:rPr lang="en-AU" sz="2000" i="1" dirty="0">
                <a:latin typeface="Times New Roman" panose="02020603050405020304" pitchFamily="18" charset="0"/>
                <a:cs typeface="Times New Roman" panose="02020603050405020304" pitchFamily="18" charset="0"/>
              </a:rPr>
              <a:t>84</a:t>
            </a:r>
            <a:r>
              <a:rPr lang="en-AU" sz="2000" dirty="0">
                <a:latin typeface="Times New Roman" panose="02020603050405020304" pitchFamily="18" charset="0"/>
                <a:cs typeface="Times New Roman" panose="02020603050405020304" pitchFamily="18" charset="0"/>
              </a:rPr>
              <a:t>, 106-109</a:t>
            </a:r>
            <a:r>
              <a:rPr lang="en-AU" sz="2000" dirty="0" smtClean="0">
                <a:latin typeface="Times New Roman" panose="02020603050405020304" pitchFamily="18" charset="0"/>
                <a:cs typeface="Times New Roman" panose="02020603050405020304" pitchFamily="18" charset="0"/>
              </a:rPr>
              <a:t>.</a:t>
            </a:r>
            <a:endParaRPr lang="en-AU" sz="2000" dirty="0">
              <a:latin typeface="Times New Roman" panose="02020603050405020304" pitchFamily="18" charset="0"/>
              <a:cs typeface="Times New Roman" panose="02020603050405020304" pitchFamily="18" charset="0"/>
            </a:endParaRPr>
          </a:p>
        </p:txBody>
      </p:sp>
    </p:spTree>
    <p:extLst>
      <p:ext uri="{BB962C8B-B14F-4D97-AF65-F5344CB8AC3E}">
        <p14:creationId xmlns="" xmlns:p14="http://schemas.microsoft.com/office/powerpoint/2010/main" val="88283780"/>
      </p:ext>
    </p:extLst>
  </p:cSld>
  <p:clrMapOvr>
    <a:masterClrMapping/>
  </p:clrMapOvr>
</p:sld>
</file>

<file path=ppt/theme/theme1.xml><?xml version="1.0" encoding="utf-8"?>
<a:theme xmlns:a="http://schemas.openxmlformats.org/drawingml/2006/main" name="Facet">
  <a:themeElements>
    <a:clrScheme name="Facet">
      <a:dk1>
        <a:sysClr val="windowText" lastClr="000000"/>
      </a:dk1>
      <a:lt1>
        <a:sysClr val="window" lastClr="FFFFFF"/>
      </a:lt1>
      <a:dk2>
        <a:srgbClr val="2C3C43"/>
      </a:dk2>
      <a:lt2>
        <a:srgbClr val="EBEBEB"/>
      </a:lt2>
      <a:accent1>
        <a:srgbClr val="5FCBEF"/>
      </a:accent1>
      <a:accent2>
        <a:srgbClr val="2E83C3"/>
      </a:accent2>
      <a:accent3>
        <a:srgbClr val="42D0A2"/>
      </a:accent3>
      <a:accent4>
        <a:srgbClr val="2E946B"/>
      </a:accent4>
      <a:accent5>
        <a:srgbClr val="42B051"/>
      </a:accent5>
      <a:accent6>
        <a:srgbClr val="96D141"/>
      </a:accent6>
      <a:hlink>
        <a:srgbClr val="3FCDE7"/>
      </a:hlink>
      <a:folHlink>
        <a:srgbClr val="A9D3E1"/>
      </a:folHlink>
    </a:clrScheme>
    <a:fontScheme name="Facet">
      <a:majorFont>
        <a:latin typeface="Trebuchet MS"/>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 xmlns:thm15="http://schemas.microsoft.com/office/thememl/2012/main" name="Facet" id="{C0C680CD-088A-49FC-A102-D699147F32B2}" vid="{0B5AB586-D108-4FC1-8368-649FE654B894}"/>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Facet</Template>
  <TotalTime>293</TotalTime>
  <Words>1332</Words>
  <Application>Microsoft Office PowerPoint</Application>
  <PresentationFormat>Custom</PresentationFormat>
  <Paragraphs>85</Paragraphs>
  <Slides>14</Slides>
  <Notes>11</Notes>
  <HiddenSlides>0</HiddenSlides>
  <MMClips>0</MMClips>
  <ScaleCrop>false</ScaleCrop>
  <HeadingPairs>
    <vt:vector size="4" baseType="variant">
      <vt:variant>
        <vt:lpstr>Theme</vt:lpstr>
      </vt:variant>
      <vt:variant>
        <vt:i4>1</vt:i4>
      </vt:variant>
      <vt:variant>
        <vt:lpstr>Slide Titles</vt:lpstr>
      </vt:variant>
      <vt:variant>
        <vt:i4>14</vt:i4>
      </vt:variant>
    </vt:vector>
  </HeadingPairs>
  <TitlesOfParts>
    <vt:vector size="15" baseType="lpstr">
      <vt:lpstr>Facet</vt:lpstr>
      <vt:lpstr>    Workshop Presentation  </vt:lpstr>
      <vt:lpstr>Introduction</vt:lpstr>
      <vt:lpstr>An Overview of Substance Use and Abuse</vt:lpstr>
      <vt:lpstr>Contributing Factors to Substance Use and Abuse</vt:lpstr>
      <vt:lpstr>Contributing Factors to Substance Use and Abuse (Cont.)</vt:lpstr>
      <vt:lpstr>Prevalence of Substance Use and Abuse Among Young Adults</vt:lpstr>
      <vt:lpstr>Prevalence of Substance Use and Abuse Among Young Adults (Cont..)</vt:lpstr>
      <vt:lpstr>Roles of a Health Care Practitioner/Advocate in Addressing the Issue</vt:lpstr>
      <vt:lpstr>Ways to Identify and Address Substance Use and Drug Abuse</vt:lpstr>
      <vt:lpstr>Ways to Identify and Address Substance Use and Drug Abuse (Cont..)</vt:lpstr>
      <vt:lpstr>Presentation of an Activity or Project for the Audience to Engage</vt:lpstr>
      <vt:lpstr>Help and Support Resources Young Substance Use and Abuse</vt:lpstr>
      <vt:lpstr>Conclusion</vt:lpstr>
      <vt:lpstr>References</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Teen or Young Adult Substance use and Abuse in the United States Name Institution</dc:title>
  <dc:creator>Antony</dc:creator>
  <cp:lastModifiedBy>ADM</cp:lastModifiedBy>
  <cp:revision>56</cp:revision>
  <dcterms:created xsi:type="dcterms:W3CDTF">2019-12-12T17:46:31Z</dcterms:created>
  <dcterms:modified xsi:type="dcterms:W3CDTF">2019-12-13T04:03:19Z</dcterms:modified>
</cp:coreProperties>
</file>